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4"/>
  </p:sldMasterIdLst>
  <p:notesMasterIdLst>
    <p:notesMasterId r:id="rId22"/>
  </p:notesMasterIdLst>
  <p:handoutMasterIdLst>
    <p:handoutMasterId r:id="rId23"/>
  </p:handoutMasterIdLst>
  <p:sldIdLst>
    <p:sldId id="296" r:id="rId5"/>
    <p:sldId id="2076136947" r:id="rId6"/>
    <p:sldId id="2076136955" r:id="rId7"/>
    <p:sldId id="2076136948" r:id="rId8"/>
    <p:sldId id="2076136964" r:id="rId9"/>
    <p:sldId id="2076136970" r:id="rId10"/>
    <p:sldId id="2076136950" r:id="rId11"/>
    <p:sldId id="2076136956" r:id="rId12"/>
    <p:sldId id="2076136968" r:id="rId13"/>
    <p:sldId id="2076136969" r:id="rId14"/>
    <p:sldId id="2076136967" r:id="rId15"/>
    <p:sldId id="2076136972" r:id="rId16"/>
    <p:sldId id="2076136957" r:id="rId17"/>
    <p:sldId id="2076136965" r:id="rId18"/>
    <p:sldId id="2076136966" r:id="rId19"/>
    <p:sldId id="2076136971" r:id="rId20"/>
    <p:sldId id="2076136954" r:id="rId21"/>
  </p:sldIdLst>
  <p:sldSz cx="12192000" cy="6858000"/>
  <p:notesSz cx="6858000" cy="9144000"/>
  <p:custDataLst>
    <p:tags r:id="rId24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n Ranst, Natalie" initials="VRN" lastIdx="1" clrIdx="0">
    <p:extLst>
      <p:ext uri="{19B8F6BF-5375-455C-9EA6-DF929625EA0E}">
        <p15:presenceInfo xmlns:p15="http://schemas.microsoft.com/office/powerpoint/2012/main" userId="S::natalie.van-ranst@capgemini.com::0f18c9b6-3633-483c-bdd6-d35ade36407a" providerId="AD"/>
      </p:ext>
    </p:extLst>
  </p:cmAuthor>
  <p:cmAuthor id="2" name="van Renterghem, Wouter" initials="vRW" lastIdx="1" clrIdx="1">
    <p:extLst>
      <p:ext uri="{19B8F6BF-5375-455C-9EA6-DF929625EA0E}">
        <p15:presenceInfo xmlns:p15="http://schemas.microsoft.com/office/powerpoint/2012/main" userId="S::wouter.van.renterghem@capgemini.com::9b369249-f1a5-4ed8-92bf-ba5274ab83e9" providerId="AD"/>
      </p:ext>
    </p:extLst>
  </p:cmAuthor>
  <p:cmAuthor id="3" name="Van Der Auwera, Els" initials="VDAE" lastIdx="1" clrIdx="2">
    <p:extLst>
      <p:ext uri="{19B8F6BF-5375-455C-9EA6-DF929625EA0E}">
        <p15:presenceInfo xmlns:p15="http://schemas.microsoft.com/office/powerpoint/2012/main" userId="S::els.van.der.auwera@capgemini.com::1adc62c1-d252-4493-a1b5-5d8f9d7fcf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329"/>
    <a:srgbClr val="0070AD"/>
    <a:srgbClr val="0C85AC"/>
    <a:srgbClr val="E7E7E7"/>
    <a:srgbClr val="CBCBCB"/>
    <a:srgbClr val="232323"/>
    <a:srgbClr val="7F7F7F"/>
    <a:srgbClr val="88D5ED"/>
    <a:srgbClr val="12ABDB"/>
    <a:srgbClr val="00C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84816" autoAdjust="0"/>
  </p:normalViewPr>
  <p:slideViewPr>
    <p:cSldViewPr snapToGrid="0">
      <p:cViewPr varScale="1">
        <p:scale>
          <a:sx n="159" d="100"/>
          <a:sy n="159" d="100"/>
        </p:scale>
        <p:origin x="120" y="138"/>
      </p:cViewPr>
      <p:guideLst>
        <p:guide orient="horz" pos="2341"/>
        <p:guide pos="36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9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17/05/2024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‹nr.›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17/05/2024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‹nr.›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43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capgemini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://www.youtube.com/capgeminimedi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linkedin.com/company/capgemini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://www.twitter.com/capgemini" TargetMode="External"/><Relationship Id="rId4" Type="http://schemas.openxmlformats.org/officeDocument/2006/relationships/hyperlink" Target="http://www.facebook.com/capgemini" TargetMode="External"/><Relationship Id="rId9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://www.twitter.com/capgemini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capgeminimedia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hyperlink" Target="http://www.linkedin.com/company/capgemini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twitter.com/capgemini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hyperlink" Target="http://www.facebook.com/capgemini" TargetMode="External"/><Relationship Id="rId4" Type="http://schemas.openxmlformats.org/officeDocument/2006/relationships/hyperlink" Target="http://www.slideshare.net/capgemini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9.sv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hyperlink" Target="http://www.linkedin.com/company/capgemini" TargetMode="External"/><Relationship Id="rId7" Type="http://schemas.openxmlformats.org/officeDocument/2006/relationships/hyperlink" Target="http://www.twitter.com/capgemini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hyperlink" Target="http://www.facebook.com/capgemini" TargetMode="External"/><Relationship Id="rId5" Type="http://schemas.openxmlformats.org/officeDocument/2006/relationships/hyperlink" Target="http://www.slideshare.net/capgemini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://www.youtube.com/capgeminimedia" TargetMode="External"/><Relationship Id="rId14" Type="http://schemas.openxmlformats.org/officeDocument/2006/relationships/image" Target="../media/image19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FD401-80FC-05C2-3981-1CAE66A17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364" b="29539"/>
          <a:stretch/>
        </p:blipFill>
        <p:spPr>
          <a:xfrm>
            <a:off x="9033143" y="380268"/>
            <a:ext cx="2952750" cy="5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7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5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825968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5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69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017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02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8303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00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51617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R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4" y="1161430"/>
            <a:ext cx="6627290" cy="111544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FA47-1FF8-451B-8532-F1B477524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813" y="2492374"/>
            <a:ext cx="6627290" cy="2736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C94FEA8-066A-4CC1-BFCC-10ED1764A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3124" y="0"/>
            <a:ext cx="4968876" cy="6858000"/>
          </a:xfrm>
          <a:custGeom>
            <a:avLst/>
            <a:gdLst>
              <a:gd name="connsiteX0" fmla="*/ 4563423 w 4968876"/>
              <a:gd name="connsiteY0" fmla="*/ 205058 h 6858000"/>
              <a:gd name="connsiteX1" fmla="*/ 4339039 w 4968876"/>
              <a:gd name="connsiteY1" fmla="*/ 436971 h 6858000"/>
              <a:gd name="connsiteX2" fmla="*/ 4416767 w 4968876"/>
              <a:gd name="connsiteY2" fmla="*/ 551459 h 6858000"/>
              <a:gd name="connsiteX3" fmla="*/ 4495961 w 4968876"/>
              <a:gd name="connsiteY3" fmla="*/ 552927 h 6858000"/>
              <a:gd name="connsiteX4" fmla="*/ 4528042 w 4968876"/>
              <a:gd name="connsiteY4" fmla="*/ 536965 h 6858000"/>
              <a:gd name="connsiteX5" fmla="*/ 4554424 w 4968876"/>
              <a:gd name="connsiteY5" fmla="*/ 513474 h 6858000"/>
              <a:gd name="connsiteX6" fmla="*/ 4547380 w 4968876"/>
              <a:gd name="connsiteY6" fmla="*/ 536398 h 6858000"/>
              <a:gd name="connsiteX7" fmla="*/ 4482579 w 4968876"/>
              <a:gd name="connsiteY7" fmla="*/ 579359 h 6858000"/>
              <a:gd name="connsiteX8" fmla="*/ 4536878 w 4968876"/>
              <a:gd name="connsiteY8" fmla="*/ 594046 h 6858000"/>
              <a:gd name="connsiteX9" fmla="*/ 4666020 w 4968876"/>
              <a:gd name="connsiteY9" fmla="*/ 551453 h 6858000"/>
              <a:gd name="connsiteX10" fmla="*/ 4601449 w 4968876"/>
              <a:gd name="connsiteY10" fmla="*/ 494172 h 6858000"/>
              <a:gd name="connsiteX11" fmla="*/ 4666020 w 4968876"/>
              <a:gd name="connsiteY11" fmla="*/ 525016 h 6858000"/>
              <a:gd name="connsiteX12" fmla="*/ 4751252 w 4968876"/>
              <a:gd name="connsiteY12" fmla="*/ 467391 h 6858000"/>
              <a:gd name="connsiteX13" fmla="*/ 4758467 w 4968876"/>
              <a:gd name="connsiteY13" fmla="*/ 431058 h 6858000"/>
              <a:gd name="connsiteX14" fmla="*/ 4758475 w 4968876"/>
              <a:gd name="connsiteY14" fmla="*/ 431100 h 6858000"/>
              <a:gd name="connsiteX15" fmla="*/ 4758475 w 4968876"/>
              <a:gd name="connsiteY15" fmla="*/ 431017 h 6858000"/>
              <a:gd name="connsiteX16" fmla="*/ 4758475 w 4968876"/>
              <a:gd name="connsiteY16" fmla="*/ 428164 h 6858000"/>
              <a:gd name="connsiteX17" fmla="*/ 4686614 w 4968876"/>
              <a:gd name="connsiteY17" fmla="*/ 279916 h 6858000"/>
              <a:gd name="connsiteX18" fmla="*/ 4573689 w 4968876"/>
              <a:gd name="connsiteY18" fmla="*/ 209461 h 6858000"/>
              <a:gd name="connsiteX19" fmla="*/ 4563423 w 4968876"/>
              <a:gd name="connsiteY19" fmla="*/ 205058 h 6858000"/>
              <a:gd name="connsiteX20" fmla="*/ 0 w 4968876"/>
              <a:gd name="connsiteY20" fmla="*/ 0 h 6858000"/>
              <a:gd name="connsiteX21" fmla="*/ 4968876 w 4968876"/>
              <a:gd name="connsiteY21" fmla="*/ 0 h 6858000"/>
              <a:gd name="connsiteX22" fmla="*/ 4968876 w 4968876"/>
              <a:gd name="connsiteY22" fmla="*/ 6858000 h 6858000"/>
              <a:gd name="connsiteX23" fmla="*/ 0 w 496887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68876" h="6858000">
                <a:moveTo>
                  <a:pt x="4563423" y="205058"/>
                </a:moveTo>
                <a:cubicBezTo>
                  <a:pt x="4513560" y="265238"/>
                  <a:pt x="4339039" y="310740"/>
                  <a:pt x="4339039" y="436971"/>
                </a:cubicBezTo>
                <a:cubicBezTo>
                  <a:pt x="4339039" y="486876"/>
                  <a:pt x="4369837" y="533846"/>
                  <a:pt x="4416767" y="551459"/>
                </a:cubicBezTo>
                <a:cubicBezTo>
                  <a:pt x="4443165" y="561734"/>
                  <a:pt x="4469563" y="561734"/>
                  <a:pt x="4495961" y="552927"/>
                </a:cubicBezTo>
                <a:cubicBezTo>
                  <a:pt x="4507694" y="549258"/>
                  <a:pt x="4518326" y="543753"/>
                  <a:pt x="4528042" y="536965"/>
                </a:cubicBezTo>
                <a:lnTo>
                  <a:pt x="4554424" y="513474"/>
                </a:lnTo>
                <a:lnTo>
                  <a:pt x="4547380" y="536398"/>
                </a:lnTo>
                <a:cubicBezTo>
                  <a:pt x="4535685" y="558154"/>
                  <a:pt x="4511196" y="574953"/>
                  <a:pt x="4482579" y="579359"/>
                </a:cubicBezTo>
                <a:cubicBezTo>
                  <a:pt x="4491384" y="588171"/>
                  <a:pt x="4511930" y="594046"/>
                  <a:pt x="4536878" y="594046"/>
                </a:cubicBezTo>
                <a:cubicBezTo>
                  <a:pt x="4582371" y="594046"/>
                  <a:pt x="4638137" y="580827"/>
                  <a:pt x="4666020" y="551453"/>
                </a:cubicBezTo>
                <a:cubicBezTo>
                  <a:pt x="4627865" y="552921"/>
                  <a:pt x="4602917" y="527953"/>
                  <a:pt x="4601449" y="494172"/>
                </a:cubicBezTo>
                <a:cubicBezTo>
                  <a:pt x="4619059" y="516203"/>
                  <a:pt x="4641072" y="525016"/>
                  <a:pt x="4666020" y="525016"/>
                </a:cubicBezTo>
                <a:cubicBezTo>
                  <a:pt x="4704543" y="525016"/>
                  <a:pt x="4737287" y="501057"/>
                  <a:pt x="4751252" y="467391"/>
                </a:cubicBezTo>
                <a:lnTo>
                  <a:pt x="4758467" y="431058"/>
                </a:lnTo>
                <a:lnTo>
                  <a:pt x="4758475" y="431100"/>
                </a:lnTo>
                <a:lnTo>
                  <a:pt x="4758475" y="431017"/>
                </a:lnTo>
                <a:lnTo>
                  <a:pt x="4758475" y="428164"/>
                </a:lnTo>
                <a:cubicBezTo>
                  <a:pt x="4758475" y="369452"/>
                  <a:pt x="4729144" y="319547"/>
                  <a:pt x="4686614" y="279916"/>
                </a:cubicBezTo>
                <a:cubicBezTo>
                  <a:pt x="4654349" y="249092"/>
                  <a:pt x="4614752" y="227075"/>
                  <a:pt x="4573689" y="209461"/>
                </a:cubicBezTo>
                <a:cubicBezTo>
                  <a:pt x="4570755" y="207994"/>
                  <a:pt x="4567822" y="206526"/>
                  <a:pt x="4563423" y="205058"/>
                </a:cubicBezTo>
                <a:close/>
                <a:moveTo>
                  <a:pt x="0" y="0"/>
                </a:moveTo>
                <a:lnTo>
                  <a:pt x="4968876" y="0"/>
                </a:lnTo>
                <a:lnTo>
                  <a:pt x="4968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96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Image 6" descr="Capgemini">
            <a:extLst>
              <a:ext uri="{FF2B5EF4-FFF2-40B4-BE49-F238E27FC236}">
                <a16:creationId xmlns:a16="http://schemas.microsoft.com/office/drawing/2014/main" id="{873884F3-4760-488E-A25C-0D285C88A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" y="260648"/>
            <a:ext cx="3024000" cy="1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58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2421466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573040"/>
            <a:ext cx="4395787" cy="280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86E72C-F96D-4BE1-996B-39A71EA9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8004" y="0"/>
            <a:ext cx="7063996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0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720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36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59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1992295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027311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arg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58425"/>
            <a:ext cx="11277600" cy="822325"/>
          </a:xfrm>
        </p:spPr>
        <p:txBody>
          <a:bodyPr lIns="36000" tIns="14400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EA84EC-0E0C-41F6-8286-BC5A87DC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35545"/>
            <a:ext cx="11277600" cy="2585323"/>
          </a:xfrm>
        </p:spPr>
        <p:txBody>
          <a:bodyPr anchor="ctr" anchorCtr="0">
            <a:spAutoFit/>
          </a:bodyPr>
          <a:lstStyle>
            <a:lvl1pPr marL="0" indent="0" algn="l">
              <a:lnSpc>
                <a:spcPct val="70000"/>
              </a:lnSpc>
              <a:spcAft>
                <a:spcPts val="0"/>
              </a:spcAft>
              <a:buFontTx/>
              <a:buNone/>
              <a:defRPr sz="800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 descr="Capgemini">
            <a:extLst>
              <a:ext uri="{FF2B5EF4-FFF2-40B4-BE49-F238E27FC236}">
                <a16:creationId xmlns:a16="http://schemas.microsoft.com/office/drawing/2014/main" id="{D1A9B987-E149-4E99-9E1F-336980D5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2" y="260648"/>
            <a:ext cx="3024000" cy="1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8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apgemini">
            <a:extLst>
              <a:ext uri="{FF2B5EF4-FFF2-40B4-BE49-F238E27FC236}">
                <a16:creationId xmlns:a16="http://schemas.microsoft.com/office/drawing/2014/main" id="{A0C8CF1B-496A-4A5B-A698-834453468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622130"/>
            <a:ext cx="3024000" cy="122617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23693" r="10370" b="21576"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2332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  <p:pic>
        <p:nvPicPr>
          <p:cNvPr id="24" name="Image 23" descr="Capgemini">
            <a:extLst>
              <a:ext uri="{FF2B5EF4-FFF2-40B4-BE49-F238E27FC236}">
                <a16:creationId xmlns:a16="http://schemas.microsoft.com/office/drawing/2014/main" id="{67291309-8FC0-47AE-9F48-E59E45B7F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67" y="5376781"/>
            <a:ext cx="3024000" cy="12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084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349DB72F-553D-4D29-B2DD-B7E31325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r="9658" b="211"/>
          <a:stretch/>
        </p:blipFill>
        <p:spPr>
          <a:xfrm>
            <a:off x="2855640" y="0"/>
            <a:ext cx="9336360" cy="6858000"/>
          </a:xfrm>
          <a:prstGeom prst="rect">
            <a:avLst/>
          </a:prstGeom>
        </p:spPr>
      </p:pic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/>
        </p:nvSpPr>
        <p:spPr>
          <a:xfrm>
            <a:off x="2627878" y="1969095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514" y="5065439"/>
            <a:ext cx="8282188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01" y="2611159"/>
            <a:ext cx="6984776" cy="2492990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5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5786856-BAC8-4A02-BF57-BD299BE6C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84" y="620688"/>
            <a:ext cx="41910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9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6" name="Image 5" descr="Capgemini">
            <a:extLst>
              <a:ext uri="{FF2B5EF4-FFF2-40B4-BE49-F238E27FC236}">
                <a16:creationId xmlns:a16="http://schemas.microsoft.com/office/drawing/2014/main" id="{4E7913BD-2F2A-43EA-9355-0DD8C035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16" y="246471"/>
            <a:ext cx="3078000" cy="12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24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FBB6F5A-C089-49EB-85DA-04CA2652A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7" t="2239" r="26258" b="22547"/>
          <a:stretch/>
        </p:blipFill>
        <p:spPr>
          <a:xfrm>
            <a:off x="0" y="0"/>
            <a:ext cx="48822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344" y="9144"/>
            <a:ext cx="3056632" cy="82756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9743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5229200"/>
            <a:ext cx="6699299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933246"/>
            <a:ext cx="6699299" cy="22436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54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BC735E-A9A3-4A52-8056-D6C0AF263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384" y="642523"/>
            <a:ext cx="4200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64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C –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B313E9A5-8927-4424-8200-0B40A5FE0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9" t="6949" r="40419" b="6949"/>
          <a:stretch/>
        </p:blipFill>
        <p:spPr bwMode="ltGray">
          <a:xfrm>
            <a:off x="0" y="0"/>
            <a:ext cx="2783632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AD9EEC-2F0C-454C-A5B2-F57FD7AAED4C}"/>
              </a:ext>
            </a:extLst>
          </p:cNvPr>
          <p:cNvSpPr/>
          <p:nvPr/>
        </p:nvSpPr>
        <p:spPr bwMode="white">
          <a:xfrm>
            <a:off x="2679031" y="-1"/>
            <a:ext cx="9512969" cy="6858001"/>
          </a:xfrm>
          <a:prstGeom prst="rect">
            <a:avLst/>
          </a:prstGeom>
          <a:solidFill>
            <a:srgbClr val="0F4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A620EA-D7F6-457A-9F84-F5DC18B217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359696" y="2095351"/>
            <a:ext cx="5781098" cy="39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>
            <a:spAutoFit/>
          </a:bodyPr>
          <a:lstStyle>
            <a:lvl1pPr algn="l">
              <a:lnSpc>
                <a:spcPts val="3100"/>
              </a:lnSpc>
              <a:defRPr lang="en-US" sz="3200" b="1" cap="all" baseline="0" dirty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/>
            <a:r>
              <a:rPr lang="en-US" dirty="0"/>
              <a:t>SECTION TITLE ALL CAPS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4BF17-775B-4C09-81B2-C8403E37CE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9696" y="3713163"/>
            <a:ext cx="5781098" cy="2809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/>
              <a:t>Short chapter description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FEED-D34C-429E-92B0-734C0A2CA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696" y="3144837"/>
            <a:ext cx="5781098" cy="476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cap="all" baseline="0">
                <a:solidFill>
                  <a:srgbClr val="00E6E3"/>
                </a:solidFill>
                <a:latin typeface="Ubuntu" panose="020B0504030602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SUBTITLE ALL CAPs</a:t>
            </a:r>
            <a:endParaRPr lang="en-GB" dirty="0"/>
          </a:p>
        </p:txBody>
      </p:sp>
      <p:grpSp>
        <p:nvGrpSpPr>
          <p:cNvPr id="8" name="Group 37">
            <a:extLst>
              <a:ext uri="{FF2B5EF4-FFF2-40B4-BE49-F238E27FC236}">
                <a16:creationId xmlns:a16="http://schemas.microsoft.com/office/drawing/2014/main" id="{A0131EFA-E3CA-4470-968C-AA4EF9936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0" name="Freeform 320">
              <a:extLst>
                <a:ext uri="{FF2B5EF4-FFF2-40B4-BE49-F238E27FC236}">
                  <a16:creationId xmlns:a16="http://schemas.microsoft.com/office/drawing/2014/main" id="{FE038D48-6B7B-4F99-AD46-1A717A987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21">
              <a:extLst>
                <a:ext uri="{FF2B5EF4-FFF2-40B4-BE49-F238E27FC236}">
                  <a16:creationId xmlns:a16="http://schemas.microsoft.com/office/drawing/2014/main" id="{8099682C-62AB-45A8-A317-C09E541E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938 0 L 4.16667E-6 0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animMotion origin="layout" path="M -4.16667E-6 0.02616 L -4.16667E-6 -4.8148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3450" fill="hold"/>
                                        <p:tgtEl>
                                          <p:spTgt spid="16"/>
                                        </p:tgtEl>
                                      </p:cBhvr>
                                      <p:by x="90990" y="909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4" presetClass="path" presetSubtype="0" decel="10000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animMotion origin="layout" path="M -4.16667E-6 0.02616 L -4.16667E-6 -4.81481E-6 " pathEditMode="relative" rAng="0" ptsTypes="AA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1319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:\My Work\Template\Icons\Social Media\LinkedIN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D:\My Work\Template\Icons\Social Media\SlideShar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D:\My Work\Template\Icons\Social Media\Twitter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D:\My Work\Template\Icons\Social Media\YouTub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7" descr="D:\My Work\Template\Icons\Social Media\Facebook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4" t="21979" r="11456" b="23098"/>
          <a:stretch/>
        </p:blipFill>
        <p:spPr>
          <a:xfrm rot="1808368" flipV="1">
            <a:off x="4394821" y="417955"/>
            <a:ext cx="8667942" cy="4117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7C241BA-1CF8-46FC-BDFB-FE16C1196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384" y="642523"/>
            <a:ext cx="4200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64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2021 Capgemini. All rights reserved.</a:t>
            </a:r>
          </a:p>
        </p:txBody>
      </p:sp>
      <p:pic>
        <p:nvPicPr>
          <p:cNvPr id="17" name="Picture 2" descr="D:\My Work\Template\Icons\Social Media\LinkedIN.png">
            <a:hlinkClick r:id="rId3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D:\My Work\Template\Icons\Social Media\SlideShare.png">
            <a:hlinkClick r:id="rId5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D:\My Work\Template\Icons\Social Media\Twitter.png">
            <a:hlinkClick r:id="rId7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D:\My Work\Template\Icons\Social Media\YouTube.png">
            <a:hlinkClick r:id="rId9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pic>
        <p:nvPicPr>
          <p:cNvPr id="22" name="Picture 7" descr="D:\My Work\Template\Icons\Social Media\Facebook.png">
            <a:hlinkClick r:id="rId11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93746CB-8F5F-4B1D-978B-056949B18A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68083" y="5376781"/>
            <a:ext cx="42005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7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031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240103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A –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114F2D5-2CF8-48B0-90A4-B54FDB49D9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83B4EA-D053-4E5C-84C3-EE72BC24E22C}"/>
              </a:ext>
            </a:extLst>
          </p:cNvPr>
          <p:cNvSpPr/>
          <p:nvPr/>
        </p:nvSpPr>
        <p:spPr bwMode="white">
          <a:xfrm>
            <a:off x="2679031" y="3215"/>
            <a:ext cx="4562277" cy="6858001"/>
          </a:xfrm>
          <a:prstGeom prst="rect">
            <a:avLst/>
          </a:pr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A620EA-D7F6-457A-9F84-F5DC18B217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3125940" y="3287890"/>
            <a:ext cx="3641582" cy="117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>
            <a:noAutofit/>
          </a:bodyPr>
          <a:lstStyle>
            <a:lvl1pPr algn="ctr">
              <a:lnSpc>
                <a:spcPct val="100000"/>
              </a:lnSpc>
              <a:defRPr lang="en-US" sz="2500" b="0" cap="all" baseline="0" dirty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/>
            <a:r>
              <a:rPr lang="en-US" dirty="0"/>
              <a:t>SECTION TITLE ALL CAPS, LOREM IPSUM DOLOR AMET.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2D978-8882-4AFA-86B2-EF5BC2A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68" y="-3920"/>
            <a:ext cx="573846" cy="294631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44EDB8CD-D570-4B36-A15F-DD1E361E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14" y="1139617"/>
            <a:ext cx="1550027" cy="1808365"/>
          </a:xfrm>
          <a:prstGeom prst="rect">
            <a:avLst/>
          </a:prstGeom>
        </p:spPr>
      </p:pic>
      <p:pic>
        <p:nvPicPr>
          <p:cNvPr id="9" name="Picture 8" descr="A picture containing venn diagram&#10;&#10;Description automatically generated">
            <a:extLst>
              <a:ext uri="{FF2B5EF4-FFF2-40B4-BE49-F238E27FC236}">
                <a16:creationId xmlns:a16="http://schemas.microsoft.com/office/drawing/2014/main" id="{46D3A33D-B870-46A7-9EA1-51B5C4F42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582" y="1137677"/>
            <a:ext cx="2555267" cy="60085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AEC72-27C4-4556-93EC-C7570CE214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5788" y="1600264"/>
            <a:ext cx="3641725" cy="1336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>
                <a:solidFill>
                  <a:srgbClr val="00B9E8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/>
              <a:t>1</a:t>
            </a:r>
            <a:endParaRPr lang="en-GB"/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66DB8712-4F4E-4114-B3E8-851145F3E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5" name="Freeform 320">
              <a:extLst>
                <a:ext uri="{FF2B5EF4-FFF2-40B4-BE49-F238E27FC236}">
                  <a16:creationId xmlns:a16="http://schemas.microsoft.com/office/drawing/2014/main" id="{46271D6B-FF3D-4B16-807C-A775621A0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21">
              <a:extLst>
                <a:ext uri="{FF2B5EF4-FFF2-40B4-BE49-F238E27FC236}">
                  <a16:creationId xmlns:a16="http://schemas.microsoft.com/office/drawing/2014/main" id="{19B223FC-79E0-4FBE-B983-062163C6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5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animMotion origin="layout" path="M 8.33333E-7 0.02615 L 8.33333E-7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937 0 L -8.33333E-7 0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3450" fill="hold"/>
                                        <p:tgtEl>
                                          <p:spTgt spid="17"/>
                                        </p:tgtEl>
                                      </p:cBhvr>
                                      <p:by x="90990" y="909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4" grpId="0"/>
      <p:bldP spid="14" grpId="1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C –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B313E9A5-8927-4424-8200-0B40A5FE0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AD9EEC-2F0C-454C-A5B2-F57FD7AAED4C}"/>
              </a:ext>
            </a:extLst>
          </p:cNvPr>
          <p:cNvSpPr/>
          <p:nvPr/>
        </p:nvSpPr>
        <p:spPr bwMode="white">
          <a:xfrm>
            <a:off x="2679031" y="-1"/>
            <a:ext cx="9512969" cy="6858001"/>
          </a:xfrm>
          <a:prstGeom prst="rect">
            <a:avLst/>
          </a:prstGeom>
          <a:solidFill>
            <a:srgbClr val="145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0A620EA-D7F6-457A-9F84-F5DC18B217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3359696" y="2095351"/>
            <a:ext cx="5781098" cy="397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>
            <a:spAutoFit/>
          </a:bodyPr>
          <a:lstStyle>
            <a:lvl1pPr algn="l">
              <a:lnSpc>
                <a:spcPts val="3100"/>
              </a:lnSpc>
              <a:defRPr lang="en-US" sz="3200" b="1" cap="all" baseline="0" dirty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/>
            <a:r>
              <a:rPr lang="en-US"/>
              <a:t>SECTION TITLE ALL CAPS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FEED-D34C-429E-92B0-734C0A2CA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696" y="3144837"/>
            <a:ext cx="5781098" cy="4768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cap="all" baseline="0">
                <a:solidFill>
                  <a:srgbClr val="00E6E3"/>
                </a:solidFill>
                <a:latin typeface="Ubuntu" panose="020B0504030602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SECTION SUBTITLE ALL CAPs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4BF17-775B-4C09-81B2-C8403E37CE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59696" y="3713163"/>
            <a:ext cx="5781098" cy="2809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/>
              <a:t>Short chapter description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</a:t>
            </a:r>
            <a:r>
              <a:rPr lang="en-US" dirty="0"/>
              <a:t>.</a:t>
            </a:r>
            <a:endParaRPr lang="en-GB" dirty="0"/>
          </a:p>
        </p:txBody>
      </p:sp>
      <p:grpSp>
        <p:nvGrpSpPr>
          <p:cNvPr id="8" name="Group 37">
            <a:extLst>
              <a:ext uri="{FF2B5EF4-FFF2-40B4-BE49-F238E27FC236}">
                <a16:creationId xmlns:a16="http://schemas.microsoft.com/office/drawing/2014/main" id="{89B4162E-9D70-4209-8DF4-1DED41065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59747" y="210928"/>
            <a:ext cx="413177" cy="382296"/>
            <a:chOff x="5481638" y="2859088"/>
            <a:chExt cx="1231900" cy="1139825"/>
          </a:xfrm>
          <a:solidFill>
            <a:schemeClr val="bg1"/>
          </a:solidFill>
        </p:grpSpPr>
        <p:sp>
          <p:nvSpPr>
            <p:cNvPr id="10" name="Freeform 320">
              <a:extLst>
                <a:ext uri="{FF2B5EF4-FFF2-40B4-BE49-F238E27FC236}">
                  <a16:creationId xmlns:a16="http://schemas.microsoft.com/office/drawing/2014/main" id="{0DC7C616-15E8-4116-9F0B-2B12EA973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859088"/>
              <a:ext cx="1203325" cy="1041400"/>
            </a:xfrm>
            <a:custGeom>
              <a:avLst/>
              <a:gdLst>
                <a:gd name="T0" fmla="*/ 229 w 281"/>
                <a:gd name="T1" fmla="*/ 105 h 243"/>
                <a:gd name="T2" fmla="*/ 186 w 281"/>
                <a:gd name="T3" fmla="*/ 141 h 243"/>
                <a:gd name="T4" fmla="*/ 154 w 281"/>
                <a:gd name="T5" fmla="*/ 194 h 243"/>
                <a:gd name="T6" fmla="*/ 112 w 281"/>
                <a:gd name="T7" fmla="*/ 233 h 243"/>
                <a:gd name="T8" fmla="*/ 53 w 281"/>
                <a:gd name="T9" fmla="*/ 236 h 243"/>
                <a:gd name="T10" fmla="*/ 0 w 281"/>
                <a:gd name="T11" fmla="*/ 159 h 243"/>
                <a:gd name="T12" fmla="*/ 153 w 281"/>
                <a:gd name="T13" fmla="*/ 0 h 243"/>
                <a:gd name="T14" fmla="*/ 153 w 281"/>
                <a:gd name="T15" fmla="*/ 0 h 243"/>
                <a:gd name="T16" fmla="*/ 160 w 281"/>
                <a:gd name="T17" fmla="*/ 3 h 243"/>
                <a:gd name="T18" fmla="*/ 237 w 281"/>
                <a:gd name="T19" fmla="*/ 51 h 243"/>
                <a:gd name="T20" fmla="*/ 281 w 281"/>
                <a:gd name="T21" fmla="*/ 118 h 243"/>
                <a:gd name="T22" fmla="*/ 229 w 281"/>
                <a:gd name="T23" fmla="*/ 10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" h="243">
                  <a:moveTo>
                    <a:pt x="229" y="105"/>
                  </a:moveTo>
                  <a:cubicBezTo>
                    <a:pt x="210" y="109"/>
                    <a:pt x="196" y="125"/>
                    <a:pt x="186" y="141"/>
                  </a:cubicBezTo>
                  <a:cubicBezTo>
                    <a:pt x="175" y="159"/>
                    <a:pt x="166" y="177"/>
                    <a:pt x="154" y="194"/>
                  </a:cubicBezTo>
                  <a:cubicBezTo>
                    <a:pt x="143" y="211"/>
                    <a:pt x="130" y="225"/>
                    <a:pt x="112" y="233"/>
                  </a:cubicBezTo>
                  <a:cubicBezTo>
                    <a:pt x="93" y="242"/>
                    <a:pt x="72" y="243"/>
                    <a:pt x="53" y="236"/>
                  </a:cubicBezTo>
                  <a:cubicBezTo>
                    <a:pt x="21" y="224"/>
                    <a:pt x="0" y="192"/>
                    <a:pt x="0" y="159"/>
                  </a:cubicBezTo>
                  <a:cubicBezTo>
                    <a:pt x="0" y="72"/>
                    <a:pt x="119" y="42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1"/>
                    <a:pt x="158" y="2"/>
                    <a:pt x="160" y="3"/>
                  </a:cubicBezTo>
                  <a:cubicBezTo>
                    <a:pt x="188" y="15"/>
                    <a:pt x="214" y="30"/>
                    <a:pt x="237" y="51"/>
                  </a:cubicBezTo>
                  <a:cubicBezTo>
                    <a:pt x="258" y="70"/>
                    <a:pt x="273" y="92"/>
                    <a:pt x="281" y="118"/>
                  </a:cubicBezTo>
                  <a:cubicBezTo>
                    <a:pt x="268" y="105"/>
                    <a:pt x="247" y="100"/>
                    <a:pt x="2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21">
              <a:extLst>
                <a:ext uri="{FF2B5EF4-FFF2-40B4-BE49-F238E27FC236}">
                  <a16:creationId xmlns:a16="http://schemas.microsoft.com/office/drawing/2014/main" id="{8CD5D6CE-DA21-4029-90DF-6FD0FE6AC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263" y="3343275"/>
              <a:ext cx="803275" cy="655638"/>
            </a:xfrm>
            <a:custGeom>
              <a:avLst/>
              <a:gdLst>
                <a:gd name="T0" fmla="*/ 183 w 188"/>
                <a:gd name="T1" fmla="*/ 61 h 153"/>
                <a:gd name="T2" fmla="*/ 140 w 188"/>
                <a:gd name="T3" fmla="*/ 103 h 153"/>
                <a:gd name="T4" fmla="*/ 79 w 188"/>
                <a:gd name="T5" fmla="*/ 84 h 153"/>
                <a:gd name="T6" fmla="*/ 123 w 188"/>
                <a:gd name="T7" fmla="*/ 124 h 153"/>
                <a:gd name="T8" fmla="*/ 65 w 188"/>
                <a:gd name="T9" fmla="*/ 149 h 153"/>
                <a:gd name="T10" fmla="*/ 31 w 188"/>
                <a:gd name="T11" fmla="*/ 152 h 153"/>
                <a:gd name="T12" fmla="*/ 0 w 188"/>
                <a:gd name="T13" fmla="*/ 144 h 153"/>
                <a:gd name="T14" fmla="*/ 48 w 188"/>
                <a:gd name="T15" fmla="*/ 114 h 153"/>
                <a:gd name="T16" fmla="*/ 77 w 188"/>
                <a:gd name="T17" fmla="*/ 72 h 153"/>
                <a:gd name="T18" fmla="*/ 103 w 188"/>
                <a:gd name="T19" fmla="*/ 25 h 153"/>
                <a:gd name="T20" fmla="*/ 140 w 188"/>
                <a:gd name="T21" fmla="*/ 1 h 153"/>
                <a:gd name="T22" fmla="*/ 182 w 188"/>
                <a:gd name="T23" fmla="*/ 22 h 153"/>
                <a:gd name="T24" fmla="*/ 183 w 188"/>
                <a:gd name="T25" fmla="*/ 6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53">
                  <a:moveTo>
                    <a:pt x="183" y="61"/>
                  </a:moveTo>
                  <a:cubicBezTo>
                    <a:pt x="177" y="81"/>
                    <a:pt x="160" y="97"/>
                    <a:pt x="140" y="103"/>
                  </a:cubicBezTo>
                  <a:cubicBezTo>
                    <a:pt x="117" y="109"/>
                    <a:pt x="94" y="102"/>
                    <a:pt x="79" y="84"/>
                  </a:cubicBezTo>
                  <a:cubicBezTo>
                    <a:pt x="80" y="108"/>
                    <a:pt x="99" y="124"/>
                    <a:pt x="123" y="124"/>
                  </a:cubicBezTo>
                  <a:cubicBezTo>
                    <a:pt x="108" y="139"/>
                    <a:pt x="86" y="146"/>
                    <a:pt x="65" y="149"/>
                  </a:cubicBezTo>
                  <a:cubicBezTo>
                    <a:pt x="54" y="151"/>
                    <a:pt x="42" y="153"/>
                    <a:pt x="31" y="152"/>
                  </a:cubicBezTo>
                  <a:cubicBezTo>
                    <a:pt x="21" y="152"/>
                    <a:pt x="9" y="150"/>
                    <a:pt x="0" y="144"/>
                  </a:cubicBezTo>
                  <a:cubicBezTo>
                    <a:pt x="19" y="139"/>
                    <a:pt x="35" y="128"/>
                    <a:pt x="48" y="114"/>
                  </a:cubicBezTo>
                  <a:cubicBezTo>
                    <a:pt x="60" y="101"/>
                    <a:pt x="69" y="87"/>
                    <a:pt x="77" y="72"/>
                  </a:cubicBezTo>
                  <a:cubicBezTo>
                    <a:pt x="85" y="56"/>
                    <a:pt x="92" y="39"/>
                    <a:pt x="103" y="25"/>
                  </a:cubicBezTo>
                  <a:cubicBezTo>
                    <a:pt x="112" y="12"/>
                    <a:pt x="124" y="2"/>
                    <a:pt x="140" y="1"/>
                  </a:cubicBezTo>
                  <a:cubicBezTo>
                    <a:pt x="157" y="0"/>
                    <a:pt x="174" y="7"/>
                    <a:pt x="182" y="22"/>
                  </a:cubicBezTo>
                  <a:cubicBezTo>
                    <a:pt x="188" y="35"/>
                    <a:pt x="187" y="48"/>
                    <a:pt x="183" y="6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48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938 0 L 4.16667E-6 0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6667"/>
                                  </p:iterate>
                                  <p:childTnLst>
                                    <p:animMotion origin="layout" path="M -4.16667E-6 0.02616 L -4.16667E-6 -4.81481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7" dur="3450" fill="hold"/>
                                        <p:tgtEl>
                                          <p:spTgt spid="16"/>
                                        </p:tgtEl>
                                      </p:cBhvr>
                                      <p:by x="90990" y="909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4" presetClass="path" presetSubtype="0" decel="100000" fill="hold" nodeType="withEffect">
                  <p:stCondLst>
                    <p:cond delay="2500"/>
                  </p:stCondLst>
                  <p:iterate type="wd">
                    <p:tmPct val="16667"/>
                  </p:iterate>
                  <p:childTnLst>
                    <p:animMotion origin="layout" path="M -4.16667E-6 0.02616 L -4.16667E-6 -4.81481E-6 " pathEditMode="relative" rAng="0" ptsTypes="AA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1319"/>
                    </p:animMotion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">
            <a:extLst>
              <a:ext uri="{FF2B5EF4-FFF2-40B4-BE49-F238E27FC236}">
                <a16:creationId xmlns:a16="http://schemas.microsoft.com/office/drawing/2014/main" id="{D8852466-818B-4BD5-9E05-CD2D38F2D7BD}"/>
              </a:ext>
            </a:extLst>
          </p:cNvPr>
          <p:cNvSpPr/>
          <p:nvPr userDrawn="1"/>
        </p:nvSpPr>
        <p:spPr>
          <a:xfrm flipH="1">
            <a:off x="0" y="0"/>
            <a:ext cx="7817708" cy="1440180"/>
          </a:xfrm>
          <a:custGeom>
            <a:avLst/>
            <a:gdLst>
              <a:gd name="connsiteX0" fmla="*/ 0 w 5970850"/>
              <a:gd name="connsiteY0" fmla="*/ 0 h 2083136"/>
              <a:gd name="connsiteX1" fmla="*/ 5970850 w 5970850"/>
              <a:gd name="connsiteY1" fmla="*/ 0 h 2083136"/>
              <a:gd name="connsiteX2" fmla="*/ 5970850 w 5970850"/>
              <a:gd name="connsiteY2" fmla="*/ 726675 h 2083136"/>
              <a:gd name="connsiteX3" fmla="*/ 4614389 w 5970850"/>
              <a:gd name="connsiteY3" fmla="*/ 2083136 h 2083136"/>
              <a:gd name="connsiteX4" fmla="*/ 0 w 5970850"/>
              <a:gd name="connsiteY4" fmla="*/ 0 h 2083136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70850"/>
              <a:gd name="connsiteY0" fmla="*/ 0 h 2088795"/>
              <a:gd name="connsiteX1" fmla="*/ 5970850 w 5970850"/>
              <a:gd name="connsiteY1" fmla="*/ 0 h 2088795"/>
              <a:gd name="connsiteX2" fmla="*/ 5970850 w 5970850"/>
              <a:gd name="connsiteY2" fmla="*/ 726675 h 2088795"/>
              <a:gd name="connsiteX3" fmla="*/ 4568669 w 5970850"/>
              <a:gd name="connsiteY3" fmla="*/ 2086946 h 2088795"/>
              <a:gd name="connsiteX4" fmla="*/ 0 w 5970850"/>
              <a:gd name="connsiteY4" fmla="*/ 0 h 2088795"/>
              <a:gd name="connsiteX0" fmla="*/ 0 w 5970850"/>
              <a:gd name="connsiteY0" fmla="*/ 0 h 2088947"/>
              <a:gd name="connsiteX1" fmla="*/ 5970850 w 5970850"/>
              <a:gd name="connsiteY1" fmla="*/ 0 h 2088947"/>
              <a:gd name="connsiteX2" fmla="*/ 5970850 w 5970850"/>
              <a:gd name="connsiteY2" fmla="*/ 726675 h 2088947"/>
              <a:gd name="connsiteX3" fmla="*/ 4568669 w 5970850"/>
              <a:gd name="connsiteY3" fmla="*/ 2086946 h 2088947"/>
              <a:gd name="connsiteX4" fmla="*/ 0 w 5970850"/>
              <a:gd name="connsiteY4" fmla="*/ 0 h 2088947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70850"/>
              <a:gd name="connsiteY0" fmla="*/ 0 h 2086946"/>
              <a:gd name="connsiteX1" fmla="*/ 5970850 w 5970850"/>
              <a:gd name="connsiteY1" fmla="*/ 0 h 2086946"/>
              <a:gd name="connsiteX2" fmla="*/ 5970850 w 5970850"/>
              <a:gd name="connsiteY2" fmla="*/ 726675 h 2086946"/>
              <a:gd name="connsiteX3" fmla="*/ 4568669 w 5970850"/>
              <a:gd name="connsiteY3" fmla="*/ 2086946 h 2086946"/>
              <a:gd name="connsiteX4" fmla="*/ 0 w 5970850"/>
              <a:gd name="connsiteY4" fmla="*/ 0 h 2086946"/>
              <a:gd name="connsiteX0" fmla="*/ 0 w 5925130"/>
              <a:gd name="connsiteY0" fmla="*/ 0 h 2086946"/>
              <a:gd name="connsiteX1" fmla="*/ 5925130 w 5925130"/>
              <a:gd name="connsiteY1" fmla="*/ 0 h 2086946"/>
              <a:gd name="connsiteX2" fmla="*/ 5925130 w 5925130"/>
              <a:gd name="connsiteY2" fmla="*/ 726675 h 2086946"/>
              <a:gd name="connsiteX3" fmla="*/ 4522949 w 5925130"/>
              <a:gd name="connsiteY3" fmla="*/ 2086946 h 2086946"/>
              <a:gd name="connsiteX4" fmla="*/ 0 w 5925130"/>
              <a:gd name="connsiteY4" fmla="*/ 0 h 2086946"/>
              <a:gd name="connsiteX0" fmla="*/ 0 w 5940370"/>
              <a:gd name="connsiteY0" fmla="*/ 0 h 2086946"/>
              <a:gd name="connsiteX1" fmla="*/ 5940370 w 5940370"/>
              <a:gd name="connsiteY1" fmla="*/ 0 h 2086946"/>
              <a:gd name="connsiteX2" fmla="*/ 5940370 w 5940370"/>
              <a:gd name="connsiteY2" fmla="*/ 726675 h 2086946"/>
              <a:gd name="connsiteX3" fmla="*/ 4538189 w 5940370"/>
              <a:gd name="connsiteY3" fmla="*/ 2086946 h 2086946"/>
              <a:gd name="connsiteX4" fmla="*/ 0 w 5940370"/>
              <a:gd name="connsiteY4" fmla="*/ 0 h 2086946"/>
              <a:gd name="connsiteX0" fmla="*/ 0 w 5940370"/>
              <a:gd name="connsiteY0" fmla="*/ 0 h 2086946"/>
              <a:gd name="connsiteX1" fmla="*/ 5940370 w 5940370"/>
              <a:gd name="connsiteY1" fmla="*/ 0 h 2086946"/>
              <a:gd name="connsiteX2" fmla="*/ 5940370 w 5940370"/>
              <a:gd name="connsiteY2" fmla="*/ 726675 h 2086946"/>
              <a:gd name="connsiteX3" fmla="*/ 4538189 w 5940370"/>
              <a:gd name="connsiteY3" fmla="*/ 2086946 h 2086946"/>
              <a:gd name="connsiteX4" fmla="*/ 0 w 5940370"/>
              <a:gd name="connsiteY4" fmla="*/ 0 h 2086946"/>
              <a:gd name="connsiteX0" fmla="*/ 0 w 5940370"/>
              <a:gd name="connsiteY0" fmla="*/ 0 h 2075516"/>
              <a:gd name="connsiteX1" fmla="*/ 5940370 w 5940370"/>
              <a:gd name="connsiteY1" fmla="*/ 0 h 2075516"/>
              <a:gd name="connsiteX2" fmla="*/ 5940370 w 5940370"/>
              <a:gd name="connsiteY2" fmla="*/ 726675 h 2075516"/>
              <a:gd name="connsiteX3" fmla="*/ 4583909 w 5940370"/>
              <a:gd name="connsiteY3" fmla="*/ 2075516 h 2075516"/>
              <a:gd name="connsiteX4" fmla="*/ 0 w 5940370"/>
              <a:gd name="connsiteY4" fmla="*/ 0 h 2075516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8390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8390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6866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6866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528"/>
              <a:gd name="connsiteX1" fmla="*/ 5940370 w 5940370"/>
              <a:gd name="connsiteY1" fmla="*/ 0 h 2075528"/>
              <a:gd name="connsiteX2" fmla="*/ 5940370 w 5940370"/>
              <a:gd name="connsiteY2" fmla="*/ 726675 h 2075528"/>
              <a:gd name="connsiteX3" fmla="*/ 4568669 w 5940370"/>
              <a:gd name="connsiteY3" fmla="*/ 2075516 h 2075528"/>
              <a:gd name="connsiteX4" fmla="*/ 0 w 5940370"/>
              <a:gd name="connsiteY4" fmla="*/ 0 h 2075528"/>
              <a:gd name="connsiteX0" fmla="*/ 0 w 5940370"/>
              <a:gd name="connsiteY0" fmla="*/ 0 h 2075720"/>
              <a:gd name="connsiteX1" fmla="*/ 5940370 w 5940370"/>
              <a:gd name="connsiteY1" fmla="*/ 0 h 2075720"/>
              <a:gd name="connsiteX2" fmla="*/ 5940370 w 5940370"/>
              <a:gd name="connsiteY2" fmla="*/ 726675 h 2075720"/>
              <a:gd name="connsiteX3" fmla="*/ 4568669 w 5940370"/>
              <a:gd name="connsiteY3" fmla="*/ 2075516 h 2075720"/>
              <a:gd name="connsiteX4" fmla="*/ 0 w 5940370"/>
              <a:gd name="connsiteY4" fmla="*/ 0 h 207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0370" h="2075720">
                <a:moveTo>
                  <a:pt x="0" y="0"/>
                </a:moveTo>
                <a:lnTo>
                  <a:pt x="5940370" y="0"/>
                </a:lnTo>
                <a:lnTo>
                  <a:pt x="5940370" y="726675"/>
                </a:lnTo>
                <a:cubicBezTo>
                  <a:pt x="5831116" y="1256299"/>
                  <a:pt x="5573273" y="2090722"/>
                  <a:pt x="4568669" y="2075516"/>
                </a:cubicBezTo>
                <a:cubicBezTo>
                  <a:pt x="4051619" y="1166507"/>
                  <a:pt x="585630" y="1659579"/>
                  <a:pt x="0" y="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2D29-B239-655B-3B6C-50E8BC1C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58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3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3600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‹nr.›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e 2">
            <a:extLst>
              <a:ext uri="{FF2B5EF4-FFF2-40B4-BE49-F238E27FC236}">
                <a16:creationId xmlns:a16="http://schemas.microsoft.com/office/drawing/2014/main" id="{5B78ABBB-B087-451B-915A-355718081D3C}"/>
              </a:ext>
            </a:extLst>
          </p:cNvPr>
          <p:cNvGrpSpPr/>
          <p:nvPr userDrawn="1"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9BCB5B-6902-4E98-B5ED-89F81FE3A834}"/>
                </a:ext>
              </a:extLst>
            </p:cNvPr>
            <p:cNvSpPr/>
            <p:nvPr userDrawn="1"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6AC912-8C51-4D99-B34E-989177FE2628}"/>
                </a:ext>
              </a:extLst>
            </p:cNvPr>
            <p:cNvSpPr/>
            <p:nvPr userDrawn="1"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70D6EC-8379-47BA-826B-7A6E3E65F737}"/>
                </a:ext>
              </a:extLst>
            </p:cNvPr>
            <p:cNvSpPr/>
            <p:nvPr userDrawn="1"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rgbClr val="2B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674CF-0436-4BDC-8E00-EACBADC4CD52}"/>
                </a:ext>
              </a:extLst>
            </p:cNvPr>
            <p:cNvSpPr/>
            <p:nvPr userDrawn="1"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F87916-4FFC-4405-8877-4AF566DA2A76}"/>
                </a:ext>
              </a:extLst>
            </p:cNvPr>
            <p:cNvSpPr/>
            <p:nvPr userDrawn="1"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</p:grpSp>
      <p:grpSp>
        <p:nvGrpSpPr>
          <p:cNvPr id="22" name="Groupe 4">
            <a:extLst>
              <a:ext uri="{FF2B5EF4-FFF2-40B4-BE49-F238E27FC236}">
                <a16:creationId xmlns:a16="http://schemas.microsoft.com/office/drawing/2014/main" id="{B634D87E-95FC-4A23-814C-285CB154842E}"/>
              </a:ext>
            </a:extLst>
          </p:cNvPr>
          <p:cNvGrpSpPr/>
          <p:nvPr userDrawn="1"/>
        </p:nvGrpSpPr>
        <p:grpSpPr>
          <a:xfrm>
            <a:off x="12355040" y="1954479"/>
            <a:ext cx="360000" cy="4875772"/>
            <a:chOff x="12355040" y="1954479"/>
            <a:chExt cx="360000" cy="487577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984B46-1DC7-4203-94FA-1BAFDE02CD8E}"/>
                </a:ext>
              </a:extLst>
            </p:cNvPr>
            <p:cNvSpPr/>
            <p:nvPr userDrawn="1"/>
          </p:nvSpPr>
          <p:spPr>
            <a:xfrm>
              <a:off x="12355040" y="1954479"/>
              <a:ext cx="360000" cy="360000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D0F84E-45C3-4AA6-80D0-C9F262B086E8}"/>
                </a:ext>
              </a:extLst>
            </p:cNvPr>
            <p:cNvSpPr/>
            <p:nvPr userDrawn="1"/>
          </p:nvSpPr>
          <p:spPr>
            <a:xfrm>
              <a:off x="12355040" y="2301846"/>
              <a:ext cx="360000" cy="360000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C91A5C-8FFA-4B84-B807-372CE4AEDF2A}"/>
                </a:ext>
              </a:extLst>
            </p:cNvPr>
            <p:cNvSpPr/>
            <p:nvPr userDrawn="1"/>
          </p:nvSpPr>
          <p:spPr>
            <a:xfrm>
              <a:off x="12355040" y="5080782"/>
              <a:ext cx="360000" cy="360000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E94D80-D5A9-4A1D-B1EC-4908BFD7F396}"/>
                </a:ext>
              </a:extLst>
            </p:cNvPr>
            <p:cNvSpPr/>
            <p:nvPr userDrawn="1"/>
          </p:nvSpPr>
          <p:spPr>
            <a:xfrm>
              <a:off x="12355040" y="6470251"/>
              <a:ext cx="360000" cy="360000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61AB94-23D8-4E51-BEF0-912BDBA74746}"/>
                </a:ext>
              </a:extLst>
            </p:cNvPr>
            <p:cNvSpPr/>
            <p:nvPr userDrawn="1"/>
          </p:nvSpPr>
          <p:spPr>
            <a:xfrm>
              <a:off x="12355040" y="4038681"/>
              <a:ext cx="360000" cy="360000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B652E0-07DF-4798-83D1-5E143804F52B}"/>
                </a:ext>
              </a:extLst>
            </p:cNvPr>
            <p:cNvSpPr/>
            <p:nvPr userDrawn="1"/>
          </p:nvSpPr>
          <p:spPr>
            <a:xfrm>
              <a:off x="12355040" y="4733415"/>
              <a:ext cx="360000" cy="360000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BEACA6A-8A2E-4C9E-8E7F-17012922AC4D}"/>
                </a:ext>
              </a:extLst>
            </p:cNvPr>
            <p:cNvSpPr/>
            <p:nvPr userDrawn="1"/>
          </p:nvSpPr>
          <p:spPr>
            <a:xfrm>
              <a:off x="12355040" y="3691314"/>
              <a:ext cx="360000" cy="360000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61B93F-1FEF-42A3-97E5-9979BB4EE56E}"/>
                </a:ext>
              </a:extLst>
            </p:cNvPr>
            <p:cNvSpPr/>
            <p:nvPr userDrawn="1"/>
          </p:nvSpPr>
          <p:spPr>
            <a:xfrm>
              <a:off x="12355040" y="2649213"/>
              <a:ext cx="360000" cy="360000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4F4FF8-22A9-490B-A97C-45EFFA62C465}"/>
                </a:ext>
              </a:extLst>
            </p:cNvPr>
            <p:cNvSpPr/>
            <p:nvPr userDrawn="1"/>
          </p:nvSpPr>
          <p:spPr>
            <a:xfrm>
              <a:off x="12355040" y="2996580"/>
              <a:ext cx="360000" cy="360000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06F585-CEF9-4A82-BA77-014D3666A8F1}"/>
                </a:ext>
              </a:extLst>
            </p:cNvPr>
            <p:cNvSpPr/>
            <p:nvPr userDrawn="1"/>
          </p:nvSpPr>
          <p:spPr>
            <a:xfrm>
              <a:off x="12355040" y="3343947"/>
              <a:ext cx="360000" cy="360000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3D5BE3-4675-45A7-99C9-0B3166E4661F}"/>
                </a:ext>
              </a:extLst>
            </p:cNvPr>
            <p:cNvSpPr/>
            <p:nvPr userDrawn="1"/>
          </p:nvSpPr>
          <p:spPr>
            <a:xfrm>
              <a:off x="12355040" y="6122883"/>
              <a:ext cx="360000" cy="360000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F1A88D-5CED-487D-A8E9-2DDA168C2158}"/>
                </a:ext>
              </a:extLst>
            </p:cNvPr>
            <p:cNvSpPr/>
            <p:nvPr userDrawn="1"/>
          </p:nvSpPr>
          <p:spPr>
            <a:xfrm>
              <a:off x="12355040" y="5775516"/>
              <a:ext cx="360000" cy="360000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55D6CE-01A2-4E2C-ABBB-CE4DC208A757}"/>
                </a:ext>
              </a:extLst>
            </p:cNvPr>
            <p:cNvSpPr/>
            <p:nvPr userDrawn="1"/>
          </p:nvSpPr>
          <p:spPr>
            <a:xfrm>
              <a:off x="12355040" y="5428149"/>
              <a:ext cx="360000" cy="360000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AD2353-2882-4010-B9D7-4E3F07E35133}"/>
                </a:ext>
              </a:extLst>
            </p:cNvPr>
            <p:cNvSpPr/>
            <p:nvPr userDrawn="1"/>
          </p:nvSpPr>
          <p:spPr>
            <a:xfrm>
              <a:off x="12355040" y="4386048"/>
              <a:ext cx="360000" cy="360000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/>
            </a:p>
          </p:txBody>
        </p:sp>
      </p:grpSp>
    </p:spTree>
    <p:extLst>
      <p:ext uri="{BB962C8B-B14F-4D97-AF65-F5344CB8AC3E}">
        <p14:creationId xmlns:p14="http://schemas.microsoft.com/office/powerpoint/2010/main" val="321220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98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>
          <p15:clr>
            <a:srgbClr val="F26B43"/>
          </p15:clr>
        </p15:guide>
        <p15:guide id="11" orient="horz" pos="4071">
          <p15:clr>
            <a:srgbClr val="F26B43"/>
          </p15:clr>
        </p15:guide>
        <p15:guide id="12" pos="255">
          <p15:clr>
            <a:srgbClr val="F26B43"/>
          </p15:clr>
        </p15:guide>
        <p15:guide id="13" orient="horz" pos="836">
          <p15:clr>
            <a:srgbClr val="F26B43"/>
          </p15:clr>
        </p15:guide>
        <p15:guide id="14" orient="horz" pos="245">
          <p15:clr>
            <a:srgbClr val="F26B43"/>
          </p15:clr>
        </p15:guide>
        <p15:guide id="15" pos="3840">
          <p15:clr>
            <a:srgbClr val="F26B43"/>
          </p15:clr>
        </p15:guide>
        <p15:guide id="16" pos="3899">
          <p15:clr>
            <a:srgbClr val="F26B43"/>
          </p15:clr>
        </p15:guide>
        <p15:guide id="17" pos="3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uizbvs/PLAD?tab=readme-ov-fil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shuis, hemel, gras, windmolen&#10;&#10;Automatisch gegenereerde beschrijving">
            <a:extLst>
              <a:ext uri="{FF2B5EF4-FFF2-40B4-BE49-F238E27FC236}">
                <a16:creationId xmlns:a16="http://schemas.microsoft.com/office/drawing/2014/main" id="{7CCB09E8-A41D-169F-5901-FE006948A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17249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DB940B-7A1E-454C-AE72-0E08AE7CE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623" y="2807505"/>
            <a:ext cx="11386134" cy="738664"/>
          </a:xfrm>
        </p:spPr>
        <p:txBody>
          <a:bodyPr/>
          <a:lstStyle/>
          <a:p>
            <a:r>
              <a:rPr lang="nl-BE" sz="4800" dirty="0">
                <a:ln>
                  <a:solidFill>
                    <a:srgbClr val="FF0000"/>
                  </a:solidFill>
                </a:ln>
                <a:solidFill>
                  <a:srgbClr val="F47329"/>
                </a:solidFill>
              </a:rPr>
              <a:t>H</a:t>
            </a:r>
            <a:r>
              <a:rPr lang="en-BE" sz="4800" dirty="0">
                <a:ln>
                  <a:solidFill>
                    <a:srgbClr val="FF0000"/>
                  </a:solidFill>
                </a:ln>
                <a:solidFill>
                  <a:srgbClr val="F47329"/>
                </a:solidFill>
              </a:rPr>
              <a:t>V Tower Monitoring</a:t>
            </a:r>
            <a:endParaRPr lang="en-US" sz="4800" dirty="0">
              <a:ln>
                <a:solidFill>
                  <a:srgbClr val="FF0000"/>
                </a:solidFill>
              </a:ln>
              <a:solidFill>
                <a:srgbClr val="F47329"/>
              </a:solidFill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1B8B409-591E-4F4C-BDA2-E292A2B3E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477" y="4784033"/>
            <a:ext cx="9643770" cy="712198"/>
          </a:xfrm>
        </p:spPr>
        <p:txBody>
          <a:bodyPr>
            <a:normAutofit/>
          </a:bodyPr>
          <a:lstStyle/>
          <a:p>
            <a:r>
              <a:rPr lang="en-BE" sz="3200" dirty="0"/>
              <a:t>Failure detection with</a:t>
            </a:r>
            <a:r>
              <a:rPr lang="nl-NL" sz="3200" dirty="0"/>
              <a:t> </a:t>
            </a:r>
            <a:r>
              <a:rPr lang="nl-NL" sz="3200" dirty="0" err="1"/>
              <a:t>Faster</a:t>
            </a:r>
            <a:r>
              <a:rPr lang="en-BE" sz="3200" dirty="0"/>
              <a:t> </a:t>
            </a:r>
            <a:r>
              <a:rPr lang="nl-NL" sz="3200" dirty="0"/>
              <a:t>R-</a:t>
            </a:r>
            <a:r>
              <a:rPr lang="en-BE" sz="3200" dirty="0"/>
              <a:t>CNN</a:t>
            </a:r>
            <a:endParaRPr lang="en-US" sz="3200" dirty="0"/>
          </a:p>
        </p:txBody>
      </p:sp>
      <p:pic>
        <p:nvPicPr>
          <p:cNvPr id="9" name="Afbeelding 8" descr="Afbeelding met Graphics, grafische vormgeving, Lettertype, ontwerp&#10;&#10;Automatisch gegenereerde beschrijving">
            <a:extLst>
              <a:ext uri="{FF2B5EF4-FFF2-40B4-BE49-F238E27FC236}">
                <a16:creationId xmlns:a16="http://schemas.microsoft.com/office/drawing/2014/main" id="{402FA6C7-7A42-EC3D-6900-C0D8BCB5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" y="201164"/>
            <a:ext cx="63055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</a:t>
            </a:r>
            <a:r>
              <a:rPr lang="nl-BE" dirty="0">
                <a:solidFill>
                  <a:schemeClr val="bg1"/>
                </a:solidFill>
              </a:rPr>
              <a:t>4</a:t>
            </a:r>
            <a:r>
              <a:rPr lang="en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Final</a:t>
            </a:r>
            <a:r>
              <a:rPr lang="nl-BE" dirty="0">
                <a:solidFill>
                  <a:schemeClr val="bg1"/>
                </a:solidFill>
              </a:rPr>
              <a:t> Evaluation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15264-6369-C6B2-577D-9AFB82D4EAD1}"/>
              </a:ext>
            </a:extLst>
          </p:cNvPr>
          <p:cNvSpPr txBox="1">
            <a:spLocks/>
          </p:cNvSpPr>
          <p:nvPr/>
        </p:nvSpPr>
        <p:spPr>
          <a:xfrm>
            <a:off x="617078" y="1767158"/>
            <a:ext cx="10959404" cy="4145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D0D0D"/>
                </a:solidFill>
                <a:latin typeface="Söhne"/>
              </a:rPr>
              <a:t>Xxx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206A16F-B6E9-1D16-B2C9-16CC00FC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262" y="2238826"/>
            <a:ext cx="3258005" cy="347711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3A84C276-C8C1-80CF-0B67-3AB03C9F085E}"/>
              </a:ext>
            </a:extLst>
          </p:cNvPr>
          <p:cNvSpPr/>
          <p:nvPr/>
        </p:nvSpPr>
        <p:spPr>
          <a:xfrm rot="20403570">
            <a:off x="4619541" y="2305597"/>
            <a:ext cx="55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>
                  <a:solidFill>
                    <a:srgbClr val="FF0000"/>
                  </a:solidFill>
                </a:ln>
                <a:solidFill>
                  <a:srgbClr val="F473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Verder aanvullen</a:t>
            </a:r>
          </a:p>
        </p:txBody>
      </p:sp>
    </p:spTree>
    <p:extLst>
      <p:ext uri="{BB962C8B-B14F-4D97-AF65-F5344CB8AC3E}">
        <p14:creationId xmlns:p14="http://schemas.microsoft.com/office/powerpoint/2010/main" val="236929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alternative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models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650229"/>
            <a:ext cx="7071744" cy="4509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OWLv2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Type: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OWLv2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Architecture: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Transformer-based backbone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Zero-shot text-conditioned object detection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 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Multi-modal backbone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 uses CLIP (Contrastive Language-Image Pre-training) with a </a:t>
            </a:r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ViT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-like Transformer for visual features and a causal language model for text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Söhne"/>
              </a:rPr>
              <a:t>Key features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Can detect objects in images without manually annotated bounding boxes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Can use text queries to detect specific objects</a:t>
            </a:r>
          </a:p>
          <a:p>
            <a:pPr algn="l"/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GPT4o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ui-sans-serif"/>
              </a:rPr>
              <a:t>Multimodal AI model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ui-sans-serif"/>
              </a:rPr>
              <a:t> that can comprehend text, image, video, and audio inputs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74151"/>
                </a:solidFill>
                <a:effectLst/>
                <a:latin typeface="ui-sans-serif"/>
              </a:rPr>
              <a:t>Advanced image recognition capabilities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ui-sans-serif"/>
              </a:rPr>
              <a:t> enable object detection</a:t>
            </a:r>
            <a:endParaRPr lang="en-US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5" name="Afbeelding 4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F155B625-4579-8EAC-2EF6-3D13AC89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alternative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models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650229"/>
            <a:ext cx="7071744" cy="4509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SAM</a:t>
            </a:r>
          </a:p>
          <a:p>
            <a:pPr algn="l"/>
            <a:endParaRPr lang="en-US" sz="1600" b="1" u="sng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1" i="0" u="sng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1" u="sng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u="sng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Classifier</a:t>
            </a:r>
            <a:endParaRPr lang="en-US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5" name="Afbeelding 4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F155B625-4579-8EAC-2EF6-3D13AC89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5204FA17-66EC-209A-C93B-6805493A6B86}"/>
              </a:ext>
            </a:extLst>
          </p:cNvPr>
          <p:cNvSpPr/>
          <p:nvPr/>
        </p:nvSpPr>
        <p:spPr>
          <a:xfrm rot="20403570">
            <a:off x="1978608" y="3189918"/>
            <a:ext cx="55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>
                  <a:solidFill>
                    <a:srgbClr val="FF0000"/>
                  </a:solidFill>
                </a:ln>
                <a:solidFill>
                  <a:srgbClr val="F473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Verder aanvullen</a:t>
            </a:r>
          </a:p>
        </p:txBody>
      </p:sp>
    </p:spTree>
    <p:extLst>
      <p:ext uri="{BB962C8B-B14F-4D97-AF65-F5344CB8AC3E}">
        <p14:creationId xmlns:p14="http://schemas.microsoft.com/office/powerpoint/2010/main" val="181238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5. Demo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C85C2C2-078A-CA3A-196F-5EB97E23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5" y="765437"/>
            <a:ext cx="8695678" cy="58219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101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</a:t>
            </a:r>
            <a:r>
              <a:rPr lang="nl-NL" dirty="0" err="1">
                <a:solidFill>
                  <a:schemeClr val="bg1"/>
                </a:solidFill>
              </a:rPr>
              <a:t>Lessons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LEarned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6012029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quality is everything,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garbage in is garbage out</a:t>
            </a:r>
            <a:br>
              <a:rPr 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Bounding boxes need to be precise and accurate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Once you have a good model, it can be trained on several datasets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There are many studies / papers on internet on similar subjects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</a:t>
            </a:r>
            <a:r>
              <a:rPr lang="nl-NL" dirty="0">
                <a:solidFill>
                  <a:schemeClr val="bg1"/>
                </a:solidFill>
              </a:rPr>
              <a:t>Next Steps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7353550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Further fine-tuning and hyperparameter optimization.</a:t>
            </a:r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Integration with maintenance decision support systems.</a:t>
            </a:r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Continuous improvement based on feedback and additional data.</a:t>
            </a:r>
            <a:b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Use of a segmentation model.</a:t>
            </a:r>
            <a:b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Söhne"/>
              </a:rPr>
              <a:t>Drawback: labeling is labor intensive</a:t>
            </a:r>
            <a:endParaRPr lang="en-US" b="0" i="0" dirty="0">
              <a:solidFill>
                <a:srgbClr val="FF0000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</a:t>
            </a:r>
            <a:r>
              <a:rPr lang="nl-NL" dirty="0" err="1">
                <a:solidFill>
                  <a:schemeClr val="bg1"/>
                </a:solidFill>
              </a:rPr>
              <a:t>Literature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Study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7353550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137E5AC5-EE67-32AB-4E33-B138EE04E050}"/>
              </a:ext>
            </a:extLst>
          </p:cNvPr>
          <p:cNvSpPr/>
          <p:nvPr/>
        </p:nvSpPr>
        <p:spPr>
          <a:xfrm rot="20403570">
            <a:off x="747897" y="2883112"/>
            <a:ext cx="55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>
                  <a:solidFill>
                    <a:srgbClr val="FF0000"/>
                  </a:solidFill>
                </a:ln>
                <a:solidFill>
                  <a:srgbClr val="F473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Verder aanvullen</a:t>
            </a:r>
          </a:p>
        </p:txBody>
      </p:sp>
    </p:spTree>
    <p:extLst>
      <p:ext uri="{BB962C8B-B14F-4D97-AF65-F5344CB8AC3E}">
        <p14:creationId xmlns:p14="http://schemas.microsoft.com/office/powerpoint/2010/main" val="374850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FC6FC8-79C4-1648-9E86-49D6D765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1658E0-FCC4-9E86-C3FF-4C04B6EBD2EB}"/>
              </a:ext>
            </a:extLst>
          </p:cNvPr>
          <p:cNvSpPr/>
          <p:nvPr/>
        </p:nvSpPr>
        <p:spPr>
          <a:xfrm>
            <a:off x="2307525" y="-147854"/>
            <a:ext cx="1892961" cy="64479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BE" sz="413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413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398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DEAE-25A3-E02D-0F51-D2397330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652296"/>
          </a:xfrm>
        </p:spPr>
        <p:txBody>
          <a:bodyPr/>
          <a:lstStyle/>
          <a:p>
            <a:r>
              <a:rPr lang="en-BE" dirty="0"/>
              <a:t>Agenda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AC6B1-CD87-2602-BBE7-ABDBE073442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34978" y="1562954"/>
            <a:ext cx="863263" cy="482705"/>
          </a:xfrm>
        </p:spPr>
        <p:txBody>
          <a:bodyPr/>
          <a:lstStyle/>
          <a:p>
            <a:r>
              <a:rPr lang="en-BE" sz="2400" dirty="0"/>
              <a:t>1</a:t>
            </a:r>
            <a:endParaRPr lang="nl-BE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86EEC-423D-3D24-5D7A-79CF5CC7E8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98240" y="1598941"/>
            <a:ext cx="4659763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F80086-8EB5-D38F-B1DA-10ADE3BB22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34977" y="2118141"/>
            <a:ext cx="863263" cy="482705"/>
          </a:xfrm>
        </p:spPr>
        <p:txBody>
          <a:bodyPr/>
          <a:lstStyle/>
          <a:p>
            <a:r>
              <a:rPr lang="nl-BE" sz="2400" dirty="0"/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DA4C09-D81D-C18B-1A6B-EB2B5E4566A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98241" y="3179378"/>
            <a:ext cx="4020458" cy="412363"/>
          </a:xfrm>
        </p:spPr>
        <p:txBody>
          <a:bodyPr/>
          <a:lstStyle/>
          <a:p>
            <a:r>
              <a:rPr lang="nl-NL" sz="2400" dirty="0">
                <a:solidFill>
                  <a:schemeClr val="bg1"/>
                </a:solidFill>
              </a:rPr>
              <a:t>M</a:t>
            </a:r>
            <a:r>
              <a:rPr lang="nl-BE" sz="2400" dirty="0" err="1">
                <a:solidFill>
                  <a:schemeClr val="bg1"/>
                </a:solidFill>
              </a:rPr>
              <a:t>odeling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F9C0DE-5AA8-2184-7DB3-C78A1B9AAF1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34978" y="3182531"/>
            <a:ext cx="863263" cy="482705"/>
          </a:xfrm>
        </p:spPr>
        <p:txBody>
          <a:bodyPr/>
          <a:lstStyle/>
          <a:p>
            <a:r>
              <a:rPr lang="nl-BE" sz="2400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5D0B30-4215-F148-10E9-AEC5324FD36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98241" y="3687265"/>
            <a:ext cx="4020458" cy="412363"/>
          </a:xfrm>
        </p:spPr>
        <p:txBody>
          <a:bodyPr/>
          <a:lstStyle/>
          <a:p>
            <a:r>
              <a:rPr lang="nl-BE" sz="24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C69D7CD-1227-8A7C-722A-4315B64089B9}"/>
              </a:ext>
            </a:extLst>
          </p:cNvPr>
          <p:cNvSpPr txBox="1">
            <a:spLocks/>
          </p:cNvSpPr>
          <p:nvPr/>
        </p:nvSpPr>
        <p:spPr>
          <a:xfrm>
            <a:off x="234977" y="3665236"/>
            <a:ext cx="863263" cy="482705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5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BC83B36-2D53-F524-5F1E-E130764F2EB2}"/>
              </a:ext>
            </a:extLst>
          </p:cNvPr>
          <p:cNvSpPr txBox="1">
            <a:spLocks/>
          </p:cNvSpPr>
          <p:nvPr/>
        </p:nvSpPr>
        <p:spPr>
          <a:xfrm>
            <a:off x="1098240" y="2151248"/>
            <a:ext cx="4020458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02AD6DD-80BC-67A7-A256-8BFDCE3B3AC6}"/>
              </a:ext>
            </a:extLst>
          </p:cNvPr>
          <p:cNvSpPr txBox="1">
            <a:spLocks/>
          </p:cNvSpPr>
          <p:nvPr/>
        </p:nvSpPr>
        <p:spPr>
          <a:xfrm>
            <a:off x="1098241" y="4187664"/>
            <a:ext cx="4020458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B24283B-1929-51A2-E9B2-67FA89F4BC5D}"/>
              </a:ext>
            </a:extLst>
          </p:cNvPr>
          <p:cNvSpPr txBox="1">
            <a:spLocks/>
          </p:cNvSpPr>
          <p:nvPr/>
        </p:nvSpPr>
        <p:spPr>
          <a:xfrm>
            <a:off x="234977" y="4165635"/>
            <a:ext cx="863263" cy="482705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6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041C658-B7F5-446E-90B0-F9EB524BAA6F}"/>
              </a:ext>
            </a:extLst>
          </p:cNvPr>
          <p:cNvSpPr txBox="1">
            <a:spLocks/>
          </p:cNvSpPr>
          <p:nvPr/>
        </p:nvSpPr>
        <p:spPr>
          <a:xfrm>
            <a:off x="1098241" y="4638079"/>
            <a:ext cx="4020458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 err="1">
                <a:solidFill>
                  <a:schemeClr val="bg1"/>
                </a:solidFill>
              </a:rPr>
              <a:t>Lessons</a:t>
            </a:r>
            <a:r>
              <a:rPr lang="nl-BE" sz="2400" dirty="0">
                <a:solidFill>
                  <a:schemeClr val="bg1"/>
                </a:solidFill>
              </a:rPr>
              <a:t> </a:t>
            </a:r>
            <a:r>
              <a:rPr lang="nl-BE" sz="2400" dirty="0" err="1">
                <a:solidFill>
                  <a:schemeClr val="bg1"/>
                </a:solidFill>
              </a:rPr>
              <a:t>Learned</a:t>
            </a:r>
            <a:endParaRPr lang="nl-BE" sz="2400" dirty="0">
              <a:solidFill>
                <a:schemeClr val="bg1"/>
              </a:solidFill>
            </a:endParaRP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92EADC5-41FE-48F8-C3B7-4855E83C5A62}"/>
              </a:ext>
            </a:extLst>
          </p:cNvPr>
          <p:cNvSpPr txBox="1">
            <a:spLocks/>
          </p:cNvSpPr>
          <p:nvPr/>
        </p:nvSpPr>
        <p:spPr>
          <a:xfrm>
            <a:off x="234977" y="4616050"/>
            <a:ext cx="863263" cy="482705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7</a:t>
            </a:r>
          </a:p>
        </p:txBody>
      </p:sp>
      <p:pic>
        <p:nvPicPr>
          <p:cNvPr id="16" name="Afbeelding 15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D5152613-65D1-1F8F-B30B-A1301DD6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0"/>
            <a:ext cx="7464152" cy="6858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7B7314B-EDEE-105A-8B9F-6C61AC8AB82D}"/>
              </a:ext>
            </a:extLst>
          </p:cNvPr>
          <p:cNvSpPr txBox="1">
            <a:spLocks/>
          </p:cNvSpPr>
          <p:nvPr/>
        </p:nvSpPr>
        <p:spPr>
          <a:xfrm>
            <a:off x="234977" y="2632206"/>
            <a:ext cx="863263" cy="482705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/>
              <a:t>3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D04583-262E-757A-F15C-92D442CC69DA}"/>
              </a:ext>
            </a:extLst>
          </p:cNvPr>
          <p:cNvSpPr txBox="1">
            <a:spLocks/>
          </p:cNvSpPr>
          <p:nvPr/>
        </p:nvSpPr>
        <p:spPr>
          <a:xfrm>
            <a:off x="1098240" y="2665313"/>
            <a:ext cx="4020458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 baseline="0">
                <a:solidFill>
                  <a:srgbClr val="0070AD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400" dirty="0">
                <a:solidFill>
                  <a:schemeClr val="bg1"/>
                </a:solidFill>
              </a:rPr>
              <a:t>Data </a:t>
            </a:r>
            <a:r>
              <a:rPr lang="nl-BE" sz="2400" dirty="0" err="1">
                <a:solidFill>
                  <a:schemeClr val="bg1"/>
                </a:solidFill>
              </a:rPr>
              <a:t>Preparation</a:t>
            </a:r>
            <a:endParaRPr lang="nl-B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3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1. </a:t>
            </a:r>
            <a:r>
              <a:rPr lang="nl-BE" sz="2800" dirty="0">
                <a:solidFill>
                  <a:schemeClr val="bg1"/>
                </a:solidFill>
              </a:rPr>
              <a:t>Business </a:t>
            </a:r>
            <a:r>
              <a:rPr lang="nl-BE" sz="2800" dirty="0" err="1">
                <a:solidFill>
                  <a:schemeClr val="bg1"/>
                </a:solidFill>
              </a:rPr>
              <a:t>understanding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A40C-529D-0E07-E77B-C62F06635B5F}"/>
              </a:ext>
            </a:extLst>
          </p:cNvPr>
          <p:cNvSpPr txBox="1"/>
          <p:nvPr/>
        </p:nvSpPr>
        <p:spPr>
          <a:xfrm>
            <a:off x="423562" y="1790123"/>
            <a:ext cx="69999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Develop a computer vision model to detect rust or corrosion on drone-captured images of towers.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Goals: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Automate the detection of corrosion to improve maintenance efficiency.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Provide health index for each tower based on the severity of detected rust.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Enable data-driven decision-making for tower maintenance.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Business Needs: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Reduce manual inspection time and labor costs associated with tower maintenance.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Enhance the accuracy and reliability of corrosion detection.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Minimize maintenance costs by timely identifying towers that need repairs.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Improve safety by preventing structural failures due to undetected corrosion.</a:t>
            </a:r>
          </a:p>
        </p:txBody>
      </p:sp>
      <p:pic>
        <p:nvPicPr>
          <p:cNvPr id="4" name="Afbeelding 3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EA7E10AA-FE7E-F2F2-22ED-83F1480EA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3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 </a:t>
            </a:r>
            <a:r>
              <a:rPr lang="nl-NL" dirty="0">
                <a:solidFill>
                  <a:schemeClr val="bg1"/>
                </a:solidFill>
              </a:rPr>
              <a:t>2. Data Understanding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12EB888-04ED-F6AD-6120-836C73F452D6}"/>
              </a:ext>
            </a:extLst>
          </p:cNvPr>
          <p:cNvSpPr txBox="1">
            <a:spLocks/>
          </p:cNvSpPr>
          <p:nvPr/>
        </p:nvSpPr>
        <p:spPr>
          <a:xfrm>
            <a:off x="340645" y="1616763"/>
            <a:ext cx="6012029" cy="42252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Collection: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Source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High-resolution images captured by drones of various towers.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Types of 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Image 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Photos of towers showing varying levels of corrosion.</a:t>
            </a:r>
          </a:p>
          <a:p>
            <a:pPr marL="742950" lvl="1" indent="-285750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Metadata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Information about the images such as location, bounding boxes and labels.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Volume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Large dataset comprising thousands of images collected from multiple inspections over time.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0" lvl="1" indent="0">
              <a:buNone/>
            </a:pPr>
            <a:endParaRPr lang="en-US" dirty="0"/>
          </a:p>
          <a:p>
            <a:pPr lvl="1"/>
            <a:endParaRPr lang="nl-BE" dirty="0"/>
          </a:p>
        </p:txBody>
      </p:sp>
      <p:pic>
        <p:nvPicPr>
          <p:cNvPr id="7" name="Afbeelding 6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2CEF4E0F-7E05-3C2F-4BC9-5D97751C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D4E5CD3-A60F-73C5-75C1-83956ABA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686" y="4325353"/>
            <a:ext cx="2916563" cy="242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9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5432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1. </a:t>
            </a:r>
            <a:r>
              <a:rPr lang="nl-BE" sz="2800" dirty="0">
                <a:solidFill>
                  <a:schemeClr val="bg1"/>
                </a:solidFill>
              </a:rPr>
              <a:t>Data </a:t>
            </a:r>
            <a:r>
              <a:rPr lang="nl-BE" sz="2800" dirty="0" err="1">
                <a:solidFill>
                  <a:schemeClr val="bg1"/>
                </a:solidFill>
              </a:rPr>
              <a:t>Preparation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3A40C-529D-0E07-E77B-C62F06635B5F}"/>
              </a:ext>
            </a:extLst>
          </p:cNvPr>
          <p:cNvSpPr txBox="1"/>
          <p:nvPr/>
        </p:nvSpPr>
        <p:spPr>
          <a:xfrm>
            <a:off x="376331" y="1519413"/>
            <a:ext cx="528452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Labeling: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Initial Annotations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images were initially annotated by an AI program from an external company. These annotations were found to be imprecise and not completely correct.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Manual Corrections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An asset manager from Elia was asked to manually correct the labels. However, this effort was still not sufficient to meet the required precision.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Final Labeling Process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Our team decided to label the annotations ourselves using Label Studio to ensure accuracy and consistency.</a:t>
            </a:r>
          </a:p>
        </p:txBody>
      </p:sp>
      <p:pic>
        <p:nvPicPr>
          <p:cNvPr id="4" name="Afbeelding 3" descr="Afbeelding met toren, gebouw, hemel, pyloon&#10;&#10;Automatisch gegenereerde beschrijving">
            <a:extLst>
              <a:ext uri="{FF2B5EF4-FFF2-40B4-BE49-F238E27FC236}">
                <a16:creationId xmlns:a16="http://schemas.microsoft.com/office/drawing/2014/main" id="{EA7E10AA-FE7E-F2F2-22ED-83F1480EA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82" y="0"/>
            <a:ext cx="4426196" cy="6858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7167167-1514-45AC-507F-C4B22140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3" y="2881562"/>
            <a:ext cx="1749840" cy="145081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A134A1C-4C84-DA7C-5C2A-F30ADBB4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75" y="2881561"/>
            <a:ext cx="1608136" cy="1450818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B9C9AE8-27AC-18D0-52AC-51BBBFC47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703" y="2881559"/>
            <a:ext cx="1541495" cy="14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</a:t>
            </a:r>
            <a:r>
              <a:rPr lang="nl-BE" dirty="0">
                <a:solidFill>
                  <a:schemeClr val="bg1"/>
                </a:solidFill>
              </a:rPr>
              <a:t>3</a:t>
            </a:r>
            <a:r>
              <a:rPr lang="en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Modeling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529913"/>
            <a:ext cx="7071744" cy="4207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Demo: Label studio</a:t>
            </a:r>
            <a:b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b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</a:b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Foto </a:t>
            </a:r>
            <a:r>
              <a:rPr lang="en-US" sz="1600" b="1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goed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sz="1600" b="1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en</a:t>
            </a:r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</a:t>
            </a:r>
            <a:r>
              <a:rPr lang="en-US" sz="1600" b="1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slecht</a:t>
            </a: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4" name="Afbeelding 3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DCE0C26C-098D-D150-233B-655484EE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4801011A-978A-071B-3A05-E5E5E1433752}"/>
              </a:ext>
            </a:extLst>
          </p:cNvPr>
          <p:cNvSpPr/>
          <p:nvPr/>
        </p:nvSpPr>
        <p:spPr>
          <a:xfrm rot="20403570">
            <a:off x="1328904" y="3069603"/>
            <a:ext cx="55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>
                  <a:solidFill>
                    <a:srgbClr val="FF0000"/>
                  </a:solidFill>
                </a:ln>
                <a:solidFill>
                  <a:srgbClr val="F473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Verder aanvullen</a:t>
            </a:r>
          </a:p>
        </p:txBody>
      </p:sp>
    </p:spTree>
    <p:extLst>
      <p:ext uri="{BB962C8B-B14F-4D97-AF65-F5344CB8AC3E}">
        <p14:creationId xmlns:p14="http://schemas.microsoft.com/office/powerpoint/2010/main" val="410810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</a:t>
            </a:r>
            <a:r>
              <a:rPr lang="nl-BE" dirty="0">
                <a:solidFill>
                  <a:schemeClr val="bg1"/>
                </a:solidFill>
              </a:rPr>
              <a:t>3</a:t>
            </a:r>
            <a:r>
              <a:rPr lang="en-BE" dirty="0">
                <a:solidFill>
                  <a:schemeClr val="bg1"/>
                </a:solidFill>
              </a:rPr>
              <a:t>. </a:t>
            </a:r>
            <a:r>
              <a:rPr lang="nl-BE" dirty="0" err="1">
                <a:solidFill>
                  <a:schemeClr val="bg1"/>
                </a:solidFill>
              </a:rPr>
              <a:t>Modeling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3F4B1-5732-D9B2-8669-BA77EDC1CF15}"/>
              </a:ext>
            </a:extLst>
          </p:cNvPr>
          <p:cNvSpPr txBox="1">
            <a:spLocks/>
          </p:cNvSpPr>
          <p:nvPr/>
        </p:nvSpPr>
        <p:spPr>
          <a:xfrm>
            <a:off x="505056" y="1529913"/>
            <a:ext cx="7071744" cy="4207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Selection: Faster R-CNN ResNet-50 FPN</a:t>
            </a: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Type: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Faster R-CNN (Region-based Convolutional Neural Network)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Backbone Network: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ResNet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(Residual Networks)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Pre-trained Dataset: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COCO (Common Objects in Context)</a:t>
            </a:r>
            <a:b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Reasons for Choosing Faster R-CNN with </a:t>
            </a:r>
            <a:r>
              <a:rPr lang="en-US" sz="1600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ResNet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High Accuracy: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Known for superior performance in object detection tasks.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Feature Extraction: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ResNet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effectively extracts high-level features due to its deep architecture and skip connections.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Pre-trained Weights: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Leveraging the COCO dataset helps in transferring learned features to the corrosion detection task.</a:t>
            </a:r>
          </a:p>
        </p:txBody>
      </p:sp>
      <p:pic>
        <p:nvPicPr>
          <p:cNvPr id="4" name="Afbeelding 3" descr="Afbeelding met toren, gebouw, pyloon, hemel&#10;&#10;Automatisch gegenereerde beschrijving">
            <a:extLst>
              <a:ext uri="{FF2B5EF4-FFF2-40B4-BE49-F238E27FC236}">
                <a16:creationId xmlns:a16="http://schemas.microsoft.com/office/drawing/2014/main" id="{DCE0C26C-098D-D150-233B-655484EE1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-446336"/>
            <a:ext cx="4373880" cy="8864398"/>
          </a:xfrm>
          <a:prstGeom prst="rect">
            <a:avLst/>
          </a:prstGeom>
        </p:spPr>
      </p:pic>
      <p:pic>
        <p:nvPicPr>
          <p:cNvPr id="8" name="Afbeelding 7" descr="Afbeelding met diagram, schermopname, lijn, Plan&#10;&#10;Automatisch gegenereerde beschrijving">
            <a:extLst>
              <a:ext uri="{FF2B5EF4-FFF2-40B4-BE49-F238E27FC236}">
                <a16:creationId xmlns:a16="http://schemas.microsoft.com/office/drawing/2014/main" id="{B1D55BE6-0C50-A9FE-FA1D-BC32AB9B4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8" y="5149137"/>
            <a:ext cx="5028792" cy="13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6816743" cy="48224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</a:t>
            </a:r>
            <a:r>
              <a:rPr lang="nl-BE" dirty="0">
                <a:solidFill>
                  <a:schemeClr val="bg1"/>
                </a:solidFill>
              </a:rPr>
              <a:t>4</a:t>
            </a:r>
            <a:r>
              <a:rPr lang="en-BE" dirty="0">
                <a:solidFill>
                  <a:schemeClr val="bg1"/>
                </a:solidFill>
              </a:rPr>
              <a:t>. </a:t>
            </a:r>
            <a:r>
              <a:rPr lang="nl-NL" dirty="0" err="1">
                <a:solidFill>
                  <a:schemeClr val="bg1"/>
                </a:solidFill>
              </a:rPr>
              <a:t>Initial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BE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15264-6369-C6B2-577D-9AFB82D4EAD1}"/>
              </a:ext>
            </a:extLst>
          </p:cNvPr>
          <p:cNvSpPr txBox="1">
            <a:spLocks/>
          </p:cNvSpPr>
          <p:nvPr/>
        </p:nvSpPr>
        <p:spPr>
          <a:xfrm>
            <a:off x="617078" y="1767158"/>
            <a:ext cx="10959404" cy="4145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D0D0D"/>
                </a:solidFill>
                <a:latin typeface="Söhne"/>
              </a:rPr>
              <a:t>Xxx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01A93AB-0BDD-46BC-DB7F-1DB21964CDBE}"/>
              </a:ext>
            </a:extLst>
          </p:cNvPr>
          <p:cNvSpPr/>
          <p:nvPr/>
        </p:nvSpPr>
        <p:spPr>
          <a:xfrm rot="20403570">
            <a:off x="4619541" y="2305597"/>
            <a:ext cx="5543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>
                  <a:solidFill>
                    <a:srgbClr val="FF0000"/>
                  </a:solidFill>
                </a:ln>
                <a:solidFill>
                  <a:srgbClr val="F4732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Verder aanvullen</a:t>
            </a:r>
          </a:p>
        </p:txBody>
      </p:sp>
    </p:spTree>
    <p:extLst>
      <p:ext uri="{BB962C8B-B14F-4D97-AF65-F5344CB8AC3E}">
        <p14:creationId xmlns:p14="http://schemas.microsoft.com/office/powerpoint/2010/main" val="232435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D1C6-EC0B-1833-07E9-D0D47789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9" y="34290"/>
            <a:ext cx="7005400" cy="482241"/>
          </a:xfrm>
        </p:spPr>
        <p:txBody>
          <a:bodyPr/>
          <a:lstStyle/>
          <a:p>
            <a:r>
              <a:rPr lang="en-BE" dirty="0">
                <a:solidFill>
                  <a:schemeClr val="bg1"/>
                </a:solidFill>
              </a:rPr>
              <a:t>   </a:t>
            </a:r>
            <a:r>
              <a:rPr lang="nl-BE" dirty="0">
                <a:solidFill>
                  <a:schemeClr val="bg1"/>
                </a:solidFill>
              </a:rPr>
              <a:t>4</a:t>
            </a:r>
            <a:r>
              <a:rPr lang="en-BE" dirty="0">
                <a:solidFill>
                  <a:schemeClr val="bg1"/>
                </a:solidFill>
              </a:rPr>
              <a:t>. </a:t>
            </a:r>
            <a:r>
              <a:rPr lang="nl-BE" dirty="0">
                <a:solidFill>
                  <a:schemeClr val="bg1"/>
                </a:solidFill>
              </a:rPr>
              <a:t>Evaluation </a:t>
            </a:r>
            <a:r>
              <a:rPr lang="nl-BE" dirty="0" err="1">
                <a:solidFill>
                  <a:schemeClr val="bg1"/>
                </a:solidFill>
              </a:rPr>
              <a:t>with</a:t>
            </a:r>
            <a:r>
              <a:rPr lang="nl-BE" dirty="0">
                <a:solidFill>
                  <a:schemeClr val="bg1"/>
                </a:solidFill>
              </a:rPr>
              <a:t> different dataset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E15264-6369-C6B2-577D-9AFB82D4EAD1}"/>
              </a:ext>
            </a:extLst>
          </p:cNvPr>
          <p:cNvSpPr txBox="1">
            <a:spLocks/>
          </p:cNvSpPr>
          <p:nvPr/>
        </p:nvSpPr>
        <p:spPr>
          <a:xfrm>
            <a:off x="530120" y="1568636"/>
            <a:ext cx="4039143" cy="471587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D0D0D"/>
                </a:solidFill>
                <a:latin typeface="Söhne"/>
              </a:rPr>
              <a:t>Same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ResNet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model, </a:t>
            </a:r>
            <a:br>
              <a:rPr lang="en-US" dirty="0">
                <a:solidFill>
                  <a:srgbClr val="0D0D0D"/>
                </a:solidFill>
                <a:latin typeface="Söhne"/>
              </a:rPr>
            </a:br>
            <a:r>
              <a:rPr lang="en-US" dirty="0">
                <a:solidFill>
                  <a:srgbClr val="0D0D0D"/>
                </a:solidFill>
                <a:latin typeface="Söhne"/>
              </a:rPr>
              <a:t>another dataset (PLAD) with limited number of images</a:t>
            </a: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br>
              <a:rPr lang="en-US" dirty="0">
                <a:solidFill>
                  <a:srgbClr val="0D0D0D"/>
                </a:solidFill>
                <a:latin typeface="Söhne"/>
              </a:rPr>
            </a:br>
            <a:br>
              <a:rPr lang="en-US" dirty="0">
                <a:solidFill>
                  <a:srgbClr val="0D0D0D"/>
                </a:solidFill>
                <a:latin typeface="Söhne"/>
              </a:rPr>
            </a:br>
            <a:br>
              <a:rPr lang="en-US" dirty="0">
                <a:solidFill>
                  <a:srgbClr val="0D0D0D"/>
                </a:solidFill>
                <a:latin typeface="Söhne"/>
              </a:rPr>
            </a:br>
            <a:r>
              <a:rPr lang="en-US" dirty="0">
                <a:solidFill>
                  <a:srgbClr val="0D0D0D"/>
                </a:solidFill>
                <a:latin typeface="Söhne"/>
              </a:rPr>
              <a:t>Component detection instead of rust detection</a:t>
            </a:r>
            <a:br>
              <a:rPr lang="en-US" dirty="0">
                <a:solidFill>
                  <a:srgbClr val="0D0D0D"/>
                </a:solidFill>
                <a:latin typeface="Söhne"/>
              </a:rPr>
            </a:br>
            <a:br>
              <a:rPr lang="en-US" dirty="0">
                <a:solidFill>
                  <a:srgbClr val="0D0D0D"/>
                </a:solidFill>
                <a:latin typeface="Söhne"/>
              </a:rPr>
            </a:br>
            <a:r>
              <a:rPr lang="en-US" dirty="0">
                <a:solidFill>
                  <a:srgbClr val="0D0D0D"/>
                </a:solidFill>
                <a:latin typeface="Söhne"/>
              </a:rPr>
              <a:t>Gave good results !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Söhne"/>
              </a:rPr>
              <a:t>IoU</a:t>
            </a:r>
            <a:endParaRPr lang="en-US" b="1" dirty="0">
              <a:solidFill>
                <a:srgbClr val="FF0000"/>
              </a:solidFill>
              <a:latin typeface="Söhne"/>
            </a:endParaRPr>
          </a:p>
          <a:p>
            <a:endParaRPr lang="en-US" b="1" dirty="0">
              <a:solidFill>
                <a:srgbClr val="FF0000"/>
              </a:solidFill>
              <a:latin typeface="Söhne"/>
            </a:endParaRPr>
          </a:p>
          <a:p>
            <a:endParaRPr lang="en-US" b="1" dirty="0">
              <a:solidFill>
                <a:srgbClr val="FF0000"/>
              </a:solidFill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endParaRPr lang="en-US" dirty="0">
              <a:solidFill>
                <a:srgbClr val="0D0D0D"/>
              </a:solidFill>
              <a:latin typeface="Söhne"/>
            </a:endParaRPr>
          </a:p>
          <a:p>
            <a:br>
              <a:rPr lang="en-US" dirty="0">
                <a:solidFill>
                  <a:srgbClr val="0D0D0D"/>
                </a:solidFill>
                <a:latin typeface="Söhne"/>
              </a:rPr>
            </a:br>
            <a:r>
              <a:rPr lang="en-US" dirty="0">
                <a:solidFill>
                  <a:srgbClr val="0D0D0D"/>
                </a:solidFill>
                <a:latin typeface="Söhne"/>
              </a:rPr>
              <a:t>So, our </a:t>
            </a:r>
            <a:r>
              <a:rPr lang="en-US" dirty="0" err="1">
                <a:solidFill>
                  <a:srgbClr val="0D0D0D"/>
                </a:solidFill>
                <a:latin typeface="Söhne"/>
              </a:rPr>
              <a:t>ResNet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model worked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ADB92C2-B20B-65B4-7494-3D1BCD4B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81" y="1297019"/>
            <a:ext cx="6848355" cy="488721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06598BC-606D-3B24-F992-8A4E00DD4D59}"/>
              </a:ext>
            </a:extLst>
          </p:cNvPr>
          <p:cNvSpPr txBox="1"/>
          <p:nvPr/>
        </p:nvSpPr>
        <p:spPr>
          <a:xfrm>
            <a:off x="4840706" y="6284515"/>
            <a:ext cx="4213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100" dirty="0">
                <a:hlinkClick r:id="rId3"/>
              </a:rPr>
              <a:t>https://github.com/andreluizbvs/PLAD?tab=readme-ov-file</a:t>
            </a:r>
            <a:endParaRPr lang="nl-BE" sz="110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4F0EA06-DDC1-980B-5CCD-DF16EEB1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6" y="2261294"/>
            <a:ext cx="3762879" cy="91504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64D4F6D-1C2A-6369-BA5F-063B1605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95" y="4075731"/>
            <a:ext cx="3762879" cy="15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0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Capgemini 2022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Capgemini 2022" id="{7BDCA958-6594-4443-AFF4-A41DCAF9DF58}" vid="{49FD4AD4-5DDF-4972-844E-FDAFAE26FF48}"/>
    </a:ext>
  </a:extLst>
</a:theme>
</file>

<file path=ppt/theme/theme2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24E8B69B0C0342B3070D933EBA2430" ma:contentTypeVersion="4" ma:contentTypeDescription="Create a new document." ma:contentTypeScope="" ma:versionID="0fde9c0f97483817a1dcd702581a752a">
  <xsd:schema xmlns:xsd="http://www.w3.org/2001/XMLSchema" xmlns:xs="http://www.w3.org/2001/XMLSchema" xmlns:p="http://schemas.microsoft.com/office/2006/metadata/properties" xmlns:ns2="867ce23b-f231-47bf-bccd-3218aa3f2cf8" targetNamespace="http://schemas.microsoft.com/office/2006/metadata/properties" ma:root="true" ma:fieldsID="e0d16638531cd032922e4c2bf7476503" ns2:_="">
    <xsd:import namespace="867ce23b-f231-47bf-bccd-3218aa3f2c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ce23b-f231-47bf-bccd-3218aa3f2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8F7557-7261-47B3-BBC5-2DBE3A9EE0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105162-7085-4888-B16C-1FD94369B2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ce23b-f231-47bf-bccd-3218aa3f2c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5F4C43-F5D4-4AE7-BD08-B2143F5F3EF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67ce23b-f231-47bf-bccd-3218aa3f2cf8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3715</TotalTime>
  <Words>669</Words>
  <Application>Microsoft Office PowerPoint</Application>
  <PresentationFormat>Breedbeeld</PresentationFormat>
  <Paragraphs>114</Paragraphs>
  <Slides>17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6" baseType="lpstr">
      <vt:lpstr>Arial</vt:lpstr>
      <vt:lpstr>Söhne</vt:lpstr>
      <vt:lpstr>Ubuntu</vt:lpstr>
      <vt:lpstr>Ubuntu Light</vt:lpstr>
      <vt:lpstr>Ubuntu Medium</vt:lpstr>
      <vt:lpstr>ui-sans-serif</vt:lpstr>
      <vt:lpstr>Verdana</vt:lpstr>
      <vt:lpstr>Wingdings</vt:lpstr>
      <vt:lpstr>Capgemini 2022</vt:lpstr>
      <vt:lpstr>HV Tower Monitoring</vt:lpstr>
      <vt:lpstr>Agenda</vt:lpstr>
      <vt:lpstr>  1. Business understanding</vt:lpstr>
      <vt:lpstr>    2. Data Understanding</vt:lpstr>
      <vt:lpstr>  1. Data Preparation</vt:lpstr>
      <vt:lpstr>   3. Modeling</vt:lpstr>
      <vt:lpstr>   3. Modeling</vt:lpstr>
      <vt:lpstr>   4. Initial Evaluation</vt:lpstr>
      <vt:lpstr>   4. Evaluation with different dataset</vt:lpstr>
      <vt:lpstr>   4. Final Evaluation</vt:lpstr>
      <vt:lpstr> alternative models</vt:lpstr>
      <vt:lpstr> alternative models</vt:lpstr>
      <vt:lpstr>5. Demo</vt:lpstr>
      <vt:lpstr>  Lessons LEarned</vt:lpstr>
      <vt:lpstr>  Next Steps</vt:lpstr>
      <vt:lpstr>  Literature Study</vt:lpstr>
      <vt:lpstr>PowerPoint-presentatie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ppt template</dc:subject>
  <dc:creator>Van Ranst, Natalie</dc:creator>
  <cp:lastModifiedBy>Steven Dierick</cp:lastModifiedBy>
  <cp:revision>53</cp:revision>
  <dcterms:created xsi:type="dcterms:W3CDTF">2019-04-29T16:22:06Z</dcterms:created>
  <dcterms:modified xsi:type="dcterms:W3CDTF">2024-05-18T08:30:12Z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0x0101007024E8B69B0C0342B3070D933EBA2430</vt:lpwstr>
  </property>
</Properties>
</file>